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8.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9.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10.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notesSlides/notesSlide11.xml" ContentType="application/vnd.openxmlformats-officedocument.presentationml.notesSlide+xml"/>
  <Override PartName="/ppt/embeddings/oleObject10.bin" ContentType="application/vnd.openxmlformats-officedocument.oleObject"/>
  <Override PartName="/ppt/embeddings/oleObject11.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1197" autoAdjust="0"/>
  </p:normalViewPr>
  <p:slideViewPr>
    <p:cSldViewPr snapToGrid="0">
      <p:cViewPr>
        <p:scale>
          <a:sx n="100" d="100"/>
          <a:sy n="100" d="100"/>
        </p:scale>
        <p:origin x="-448" y="-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EBEA83-EBFF-4CB6-BB52-9D1F8973263E}" type="slidenum">
              <a:rPr lang="en-US"/>
              <a:pPr/>
              <a:t>1</a:t>
            </a:fld>
            <a:endParaRPr lang="en-US"/>
          </a:p>
        </p:txBody>
      </p:sp>
      <p:sp>
        <p:nvSpPr>
          <p:cNvPr id="156674" name="Rectangle 2"/>
          <p:cNvSpPr>
            <a:spLocks noGrp="1" noRot="1" noChangeAspect="1" noChangeArrowheads="1" noTextEdit="1"/>
          </p:cNvSpPr>
          <p:nvPr>
            <p:ph type="sldImg"/>
          </p:nvPr>
        </p:nvSpPr>
        <p:spPr>
          <a:xfrm>
            <a:off x="1184275" y="708025"/>
            <a:ext cx="4535488" cy="3402013"/>
          </a:xfrm>
          <a:ln/>
        </p:spPr>
      </p:sp>
      <p:sp>
        <p:nvSpPr>
          <p:cNvPr id="156675" name="Rectangle 3"/>
          <p:cNvSpPr>
            <a:spLocks noGrp="1" noChangeArrowheads="1"/>
          </p:cNvSpPr>
          <p:nvPr>
            <p:ph type="body" idx="1"/>
          </p:nvPr>
        </p:nvSpPr>
        <p:spPr>
          <a:xfrm>
            <a:off x="941388" y="4322763"/>
            <a:ext cx="5019675" cy="4110037"/>
          </a:xfrm>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BFA40-2384-4375-A098-985A6B662DCD}" type="slidenum">
              <a:rPr lang="en-US"/>
              <a:pPr/>
              <a:t>12</a:t>
            </a:fld>
            <a:endParaRPr lang="en-US"/>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xfrm>
            <a:off x="914400" y="4343400"/>
            <a:ext cx="5029200"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92480-58C7-4F4E-A57E-43606A2FA4B5}" type="slidenum">
              <a:rPr lang="en-US"/>
              <a:pPr/>
              <a:t>13</a:t>
            </a:fld>
            <a:endParaRPr lang="en-US"/>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xfrm>
            <a:off x="914400" y="4343400"/>
            <a:ext cx="5029200" cy="4114800"/>
          </a:xfrm>
        </p:spPr>
        <p:txBody>
          <a:bodyPr/>
          <a:lstStyle/>
          <a:p>
            <a:pPr algn="just"/>
            <a:r>
              <a:rPr lang="en-GB">
                <a:latin typeface="Chantilly" pitchFamily="2" charset="0"/>
                <a:cs typeface="Times New Roman" pitchFamily="18" charset="0"/>
              </a:rPr>
              <a:t>The residual sum of squares is calculated in the same way as for one-way ANOVA and again represents individual differences in performance or the variance that can’t be explained by factors that were systematically manipulated. We saw in one-way ANOVA that the value is calculated by taking the squared error between each data point and its corresponding group mean. An alternative way to express this was as in equation 1 in the slide.</a:t>
            </a:r>
          </a:p>
          <a:p>
            <a:pPr algn="just"/>
            <a:r>
              <a:rPr lang="en-GB">
                <a:latin typeface="Chantilly" pitchFamily="2" charset="0"/>
                <a:cs typeface="Times New Roman" pitchFamily="18" charset="0"/>
              </a:rPr>
              <a:t>So, we use the individual variances of each group and multiply them by one less than the number of people within the group (</a:t>
            </a:r>
            <a:r>
              <a:rPr lang="en-GB" i="1">
                <a:latin typeface="Chantilly" pitchFamily="2" charset="0"/>
                <a:cs typeface="Times New Roman" pitchFamily="18" charset="0"/>
              </a:rPr>
              <a:t>n</a:t>
            </a:r>
            <a:r>
              <a:rPr lang="en-GB">
                <a:latin typeface="Chantilly" pitchFamily="2" charset="0"/>
                <a:cs typeface="Times New Roman" pitchFamily="18" charset="0"/>
              </a:rPr>
              <a:t>). We have the individual group variances in our original table of data (first page of this handout) and there were 8 people in each group (therefore, </a:t>
            </a:r>
            <a:r>
              <a:rPr lang="en-GB" i="1">
                <a:latin typeface="Chantilly" pitchFamily="2" charset="0"/>
                <a:cs typeface="Times New Roman" pitchFamily="18" charset="0"/>
              </a:rPr>
              <a:t>n</a:t>
            </a:r>
            <a:r>
              <a:rPr lang="en-GB">
                <a:latin typeface="Chantilly" pitchFamily="2" charset="0"/>
                <a:cs typeface="Times New Roman" pitchFamily="18" charset="0"/>
              </a:rPr>
              <a:t> = 8) and so the equation becomes the second equation on the slide.</a:t>
            </a:r>
          </a:p>
          <a:p>
            <a:pPr algn="just"/>
            <a:r>
              <a:rPr lang="en-GB">
                <a:latin typeface="Chantilly" pitchFamily="2" charset="0"/>
                <a:cs typeface="Times New Roman" pitchFamily="18" charset="0"/>
              </a:rPr>
              <a:t>The degrees of freedom for each group will be one less than the number of scores per group (i.e. 7). Therefore, if we add the sums of squares for each group, we get a total of 6 </a:t>
            </a:r>
            <a:r>
              <a:rPr lang="en-GB">
                <a:latin typeface="Chantilly" pitchFamily="2" charset="0"/>
                <a:cs typeface="Times New Roman" pitchFamily="18" charset="0"/>
                <a:sym typeface="Symbol" pitchFamily="18" charset="2"/>
              </a:rPr>
              <a:t></a:t>
            </a:r>
            <a:r>
              <a:rPr lang="en-GB">
                <a:latin typeface="Chantilly" pitchFamily="2" charset="0"/>
                <a:cs typeface="Times New Roman" pitchFamily="18" charset="0"/>
              </a:rPr>
              <a:t> 7 = 42.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A22AD-05D0-40AB-BF2F-D15D155B4206}" type="slidenum">
              <a:rPr lang="en-US"/>
              <a:pPr/>
              <a:t>14</a:t>
            </a:fld>
            <a:endParaRPr lang="en-US"/>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0F88C-6282-4516-824B-81C8F15B0BBE}" type="slidenum">
              <a:rPr lang="en-US"/>
              <a:pPr/>
              <a:t>15</a:t>
            </a:fld>
            <a:endParaRPr 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4D1E1-152D-4E70-B2FE-E833DF031DD0}" type="slidenum">
              <a:rPr lang="en-US"/>
              <a:pPr/>
              <a:t>16</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xfrm>
            <a:off x="915054" y="4344866"/>
            <a:ext cx="5027893"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011C43-FAF8-47CF-A506-26B91892F57A}" type="slidenum">
              <a:rPr lang="en-US"/>
              <a:pPr/>
              <a:t>17</a:t>
            </a:fld>
            <a:endParaRPr lang="en-US"/>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xfrm>
            <a:off x="915054" y="4344866"/>
            <a:ext cx="5027893" cy="4114800"/>
          </a:xfrm>
        </p:spPr>
        <p:txBody>
          <a:bodyPr/>
          <a:lstStyle/>
          <a:p>
            <a:pPr algn="just"/>
            <a:r>
              <a:rPr lang="en-GB">
                <a:latin typeface="Chantilly" pitchFamily="2" charset="0"/>
                <a:cs typeface="Times New Roman" pitchFamily="18" charset="0"/>
              </a:rPr>
              <a:t>The interaction shows non-parallel lines. That is for low does of alcohol male and female scores do not change much. At a high dose (4 pints) male scores plummet but female scores remain fairly high. So, the interaction is caused by a difference between males and females in the effect of alcohol.</a:t>
            </a:r>
          </a:p>
          <a:p>
            <a:pPr algn="just"/>
            <a:endParaRPr lang="en-GB">
              <a:latin typeface="Chantilly" pitchFamily="2" charset="0"/>
              <a:cs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20D0FC-2905-4149-84EA-F6A2A583322D}" type="slidenum">
              <a:rPr lang="en-US"/>
              <a:pPr/>
              <a:t>3</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41C4C1-EF36-41FD-8013-36552D538D2E}" type="slidenum">
              <a:rPr lang="en-US"/>
              <a:pPr/>
              <a:t>4</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49AF90-16B9-4D90-A3C4-70AE6547EF4A}" type="slidenum">
              <a:rPr lang="en-US"/>
              <a:pPr/>
              <a:t>5</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xfrm>
            <a:off x="915054" y="4344866"/>
            <a:ext cx="5027893" cy="4114800"/>
          </a:xfrm>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D2B90-FDAF-4059-96D1-E7A4BFC3FA40}" type="slidenum">
              <a:rPr lang="en-US"/>
              <a:pPr/>
              <a:t>7</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645205-F102-4331-A4C2-C6C7891BE191}" type="slidenum">
              <a:rPr lang="en-US"/>
              <a:pPr/>
              <a:t>8</a:t>
            </a:fld>
            <a:endParaRPr lang="en-US"/>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AE8454-500C-4A58-BB72-415D69D79F4A}" type="slidenum">
              <a:rPr lang="en-US"/>
              <a:pPr/>
              <a:t>9</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xfrm>
            <a:off x="914400" y="4343400"/>
            <a:ext cx="5029200" cy="4114800"/>
          </a:xfrm>
        </p:spPr>
        <p:txBody>
          <a:bodyPr/>
          <a:lstStyle/>
          <a:p>
            <a:pPr algn="just"/>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6BBB0E-E0D0-436F-9B47-69F9011658C2}" type="slidenum">
              <a:rPr lang="en-US"/>
              <a:pPr/>
              <a:t>10</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xfrm>
            <a:off x="914400" y="4343400"/>
            <a:ext cx="5029200" cy="4114800"/>
          </a:xfrm>
        </p:spPr>
        <p:txBody>
          <a:bodyPr/>
          <a:lstStyle/>
          <a:p>
            <a:pPr algn="just"/>
            <a:endParaRPr lang="en-GB" b="1" dirty="0">
              <a:latin typeface="Chantilly" pitchFamily="2" charset="0"/>
              <a:cs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06DEC-799C-4248-989D-8105A0CEED67}" type="slidenum">
              <a:rPr lang="en-US"/>
              <a:pPr/>
              <a:t>11</a:t>
            </a:fld>
            <a:endParaRPr 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xfrm>
            <a:off x="914400" y="4343400"/>
            <a:ext cx="5029200" cy="4114800"/>
          </a:xfrm>
        </p:spPr>
        <p:txBody>
          <a:bodyPr/>
          <a:lstStyle/>
          <a:p>
            <a:pPr algn="just"/>
            <a:endParaRPr lang="en-GB" dirty="0">
              <a:latin typeface="Chantilly" pitchFamily="2" charset="0"/>
              <a:cs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1763713" y="1600200"/>
            <a:ext cx="3384550"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300663" y="1600200"/>
            <a:ext cx="3386137"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xmlns:p14="http://schemas.microsoft.com/office/powerpoint/2010/mai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4.bin"/><Relationship Id="rId5" Type="http://schemas.openxmlformats.org/officeDocument/2006/relationships/image" Target="../media/image8.wmf"/><Relationship Id="rId6" Type="http://schemas.openxmlformats.org/officeDocument/2006/relationships/oleObject" Target="../embeddings/oleObject5.bin"/><Relationship Id="rId7" Type="http://schemas.openxmlformats.org/officeDocument/2006/relationships/image" Target="../media/image9.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6.bin"/><Relationship Id="rId5" Type="http://schemas.openxmlformats.org/officeDocument/2006/relationships/image" Target="../media/image10.wmf"/><Relationship Id="rId6" Type="http://schemas.openxmlformats.org/officeDocument/2006/relationships/oleObject" Target="../embeddings/oleObject7.bin"/><Relationship Id="rId7" Type="http://schemas.openxmlformats.org/officeDocument/2006/relationships/image" Target="../media/image11.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8.bin"/><Relationship Id="rId5" Type="http://schemas.openxmlformats.org/officeDocument/2006/relationships/image" Target="../media/image12.wmf"/><Relationship Id="rId6" Type="http://schemas.openxmlformats.org/officeDocument/2006/relationships/oleObject" Target="../embeddings/oleObject9.bin"/><Relationship Id="rId7" Type="http://schemas.openxmlformats.org/officeDocument/2006/relationships/image" Target="../media/image13.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0.bin"/><Relationship Id="rId5" Type="http://schemas.openxmlformats.org/officeDocument/2006/relationships/image" Target="../media/image14.wmf"/><Relationship Id="rId6" Type="http://schemas.openxmlformats.org/officeDocument/2006/relationships/oleObject" Target="../embeddings/oleObject11.bin"/><Relationship Id="rId7" Type="http://schemas.openxmlformats.org/officeDocument/2006/relationships/image" Target="../media/image15.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4.wmf"/><Relationship Id="rId6"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2.bin"/><Relationship Id="rId5" Type="http://schemas.openxmlformats.org/officeDocument/2006/relationships/image" Target="../media/image6.wmf"/><Relationship Id="rId6" Type="http://schemas.openxmlformats.org/officeDocument/2006/relationships/oleObject" Target="../embeddings/oleObject3.bin"/><Relationship Id="rId7"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AF539D83-4532-492F-A2B3-2BAA51A40D4E}" type="slidenum">
              <a:rPr lang="en-US"/>
              <a:pPr/>
              <a:t>1</a:t>
            </a:fld>
            <a:endParaRPr lang="en-US"/>
          </a:p>
        </p:txBody>
      </p:sp>
      <p:sp>
        <p:nvSpPr>
          <p:cNvPr id="155651" name="Rectangle 3"/>
          <p:cNvSpPr>
            <a:spLocks noGrp="1" noChangeArrowheads="1"/>
          </p:cNvSpPr>
          <p:nvPr>
            <p:ph type="ctrTitle"/>
          </p:nvPr>
        </p:nvSpPr>
        <p:spPr>
          <a:xfrm>
            <a:off x="1371600" y="2286000"/>
            <a:ext cx="7397750" cy="1524000"/>
          </a:xfrm>
        </p:spPr>
        <p:txBody>
          <a:bodyPr/>
          <a:lstStyle/>
          <a:p>
            <a:r>
              <a:rPr lang="en-GB" dirty="0"/>
              <a:t>Two-Way Independent </a:t>
            </a:r>
            <a:r>
              <a:rPr lang="en-GB" dirty="0" smtClean="0"/>
              <a:t>ANOVA (GLM 3)</a:t>
            </a:r>
            <a:endParaRPr lang="en-GB" dirty="0"/>
          </a:p>
        </p:txBody>
      </p:sp>
      <p:sp>
        <p:nvSpPr>
          <p:cNvPr id="155652" name="Rectangle 4"/>
          <p:cNvSpPr>
            <a:spLocks noGrp="1" noChangeArrowheads="1"/>
          </p:cNvSpPr>
          <p:nvPr>
            <p:ph type="subTitle" idx="1"/>
          </p:nvPr>
        </p:nvSpPr>
        <p:spPr>
          <a:xfrm>
            <a:off x="1371600" y="4419600"/>
            <a:ext cx="7397750" cy="1219200"/>
          </a:xfrm>
        </p:spPr>
        <p:txBody>
          <a:bodyPr/>
          <a:lstStyle/>
          <a:p>
            <a:r>
              <a:rPr lang="en-GB" dirty="0" err="1" smtClean="0"/>
              <a:t>Prof.</a:t>
            </a:r>
            <a:r>
              <a:rPr lang="en-GB" dirty="0" smtClean="0"/>
              <a:t> Andy Field</a:t>
            </a:r>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5651"/>
                                        </p:tgtEl>
                                        <p:attrNameLst>
                                          <p:attrName>style.visibility</p:attrName>
                                        </p:attrNameLst>
                                      </p:cBhvr>
                                      <p:to>
                                        <p:strVal val="visible"/>
                                      </p:to>
                                    </p:set>
                                    <p:animEffect transition="in" filter="dissolve">
                                      <p:cBhvr>
                                        <p:cTn id="7" dur="500"/>
                                        <p:tgtEl>
                                          <p:spTgt spid="155651"/>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55652">
                                            <p:txEl>
                                              <p:pRg st="0" end="0"/>
                                            </p:txEl>
                                          </p:spTgt>
                                        </p:tgtEl>
                                        <p:attrNameLst>
                                          <p:attrName>style.visibility</p:attrName>
                                        </p:attrNameLst>
                                      </p:cBhvr>
                                      <p:to>
                                        <p:strVal val="visible"/>
                                      </p:to>
                                    </p:set>
                                    <p:animEffect transition="in" filter="dissolve">
                                      <p:cBhvr>
                                        <p:cTn id="11" dur="500"/>
                                        <p:tgtEl>
                                          <p:spTgt spid="1556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autoUpdateAnimBg="0"/>
      <p:bldP spid="155652" grpId="0" build="p" autoUpdateAnimBg="0" advAuto="100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 name="Date Placeholder 3"/>
          <p:cNvSpPr>
            <a:spLocks noGrp="1"/>
          </p:cNvSpPr>
          <p:nvPr>
            <p:ph type="dt" sz="half" idx="4294967295"/>
          </p:nvPr>
        </p:nvSpPr>
        <p:spPr>
          <a:xfrm>
            <a:off x="0" y="6357958"/>
            <a:ext cx="857224" cy="365125"/>
          </a:xfrm>
          <a:prstGeom prst="rect">
            <a:avLst/>
          </a:prstGeom>
        </p:spPr>
        <p:txBody>
          <a:bodyPr/>
          <a:lstStyle/>
          <a:p>
            <a:r>
              <a:rPr lang="en-US"/>
              <a:t>Slide </a:t>
            </a:r>
            <a:fld id="{9B96D626-9CB8-42D4-B5E4-3CB5E3D66EF8}" type="slidenum">
              <a:rPr lang="en-US"/>
              <a:pPr/>
              <a:t>10</a:t>
            </a:fld>
            <a:endParaRPr lang="en-US"/>
          </a:p>
        </p:txBody>
      </p:sp>
      <p:sp>
        <p:nvSpPr>
          <p:cNvPr id="174082" name="Rectangle 2"/>
          <p:cNvSpPr>
            <a:spLocks noGrp="1" noChangeArrowheads="1"/>
          </p:cNvSpPr>
          <p:nvPr>
            <p:ph type="title"/>
          </p:nvPr>
        </p:nvSpPr>
        <p:spPr>
          <a:xfrm>
            <a:off x="1508125" y="0"/>
            <a:ext cx="6964363" cy="1143000"/>
          </a:xfrm>
        </p:spPr>
        <p:txBody>
          <a:bodyPr/>
          <a:lstStyle/>
          <a:p>
            <a:r>
              <a:rPr lang="en-GB"/>
              <a:t>Step 2a: Calculate SS</a:t>
            </a:r>
            <a:r>
              <a:rPr lang="en-GB" baseline="-25000"/>
              <a:t>A</a:t>
            </a:r>
          </a:p>
        </p:txBody>
      </p:sp>
      <p:graphicFrame>
        <p:nvGraphicFramePr>
          <p:cNvPr id="174083" name="Object 3"/>
          <p:cNvGraphicFramePr>
            <a:graphicFrameLocks noChangeAspect="1"/>
          </p:cNvGraphicFramePr>
          <p:nvPr/>
        </p:nvGraphicFramePr>
        <p:xfrm>
          <a:off x="2486025" y="4406900"/>
          <a:ext cx="3906838" cy="647700"/>
        </p:xfrm>
        <a:graphic>
          <a:graphicData uri="http://schemas.openxmlformats.org/presentationml/2006/ole">
            <mc:AlternateContent xmlns:mc="http://schemas.openxmlformats.org/markup-compatibility/2006">
              <mc:Choice xmlns:v="urn:schemas-microsoft-com:vml" Requires="v">
                <p:oleObj spid="_x0000_s3081" name="Equation" r:id="rId4" imgW="1536480" imgH="253800" progId="Equation.3">
                  <p:embed/>
                </p:oleObj>
              </mc:Choice>
              <mc:Fallback>
                <p:oleObj name="Equation" r:id="rId4" imgW="15364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025" y="4406900"/>
                        <a:ext cx="3906838" cy="647700"/>
                      </a:xfrm>
                      <a:prstGeom prst="rect">
                        <a:avLst/>
                      </a:prstGeom>
                      <a:solidFill>
                        <a:srgbClr val="FFFF00"/>
                      </a:solidFill>
                      <a:ln w="28575">
                        <a:solidFill>
                          <a:schemeClr val="tx2"/>
                        </a:solidFill>
                        <a:miter lim="800000"/>
                        <a:headEnd/>
                        <a:tailEnd/>
                      </a:ln>
                      <a:effectLst>
                        <a:outerShdw blurRad="63500" dist="99190" dir="2388334" algn="ctr" rotWithShape="0">
                          <a:schemeClr val="bg2">
                            <a:alpha val="74998"/>
                          </a:schemeClr>
                        </a:outerShdw>
                      </a:effectLst>
                    </p:spPr>
                  </p:pic>
                </p:oleObj>
              </mc:Fallback>
            </mc:AlternateContent>
          </a:graphicData>
        </a:graphic>
      </p:graphicFrame>
      <p:graphicFrame>
        <p:nvGraphicFramePr>
          <p:cNvPr id="174162" name="Group 82"/>
          <p:cNvGraphicFramePr>
            <a:graphicFrameLocks noGrp="1"/>
          </p:cNvGraphicFramePr>
          <p:nvPr/>
        </p:nvGraphicFramePr>
        <p:xfrm>
          <a:off x="1943100" y="1101725"/>
          <a:ext cx="6096000" cy="3047999"/>
        </p:xfrm>
        <a:graphic>
          <a:graphicData uri="http://schemas.openxmlformats.org/drawingml/2006/table">
            <a:tbl>
              <a:tblPr/>
              <a:tblGrid>
                <a:gridCol w="871538"/>
                <a:gridCol w="869950"/>
                <a:gridCol w="871537"/>
                <a:gridCol w="869950"/>
                <a:gridCol w="871538"/>
                <a:gridCol w="869950"/>
                <a:gridCol w="871537"/>
              </a:tblGrid>
              <a:tr h="2540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A</a:t>
                      </a:r>
                      <a:r>
                        <a:rPr kumimoji="0" lang="en-GB" sz="1400" b="1" i="0" u="none" strike="noStrike" cap="none" normalizeH="0" baseline="-30000" smtClean="0">
                          <a:ln>
                            <a:noFill/>
                          </a:ln>
                          <a:solidFill>
                            <a:schemeClr val="accent2"/>
                          </a:solidFill>
                          <a:effectLst/>
                          <a:latin typeface="Trebuchet MS" pitchFamily="34" charset="0"/>
                          <a:cs typeface="Times New Roman" pitchFamily="18" charset="0"/>
                        </a:rPr>
                        <a:t>1</a:t>
                      </a: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 Female</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GB"/>
                    </a:p>
                  </a:txBody>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A</a:t>
                      </a:r>
                      <a:r>
                        <a:rPr kumimoji="0" lang="en-GB" sz="1400" b="1" i="0" u="none" strike="noStrike" cap="none" normalizeH="0" baseline="-30000" smtClean="0">
                          <a:ln>
                            <a:noFill/>
                          </a:ln>
                          <a:solidFill>
                            <a:schemeClr val="accent2"/>
                          </a:solidFill>
                          <a:effectLst/>
                          <a:latin typeface="Trebuchet MS" pitchFamily="34" charset="0"/>
                          <a:cs typeface="Times New Roman" pitchFamily="18" charset="0"/>
                        </a:rPr>
                        <a:t>2</a:t>
                      </a: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 Male</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GB"/>
                    </a:p>
                  </a:txBody>
                  <a:tcPr/>
                </a:tc>
                <a:tc hMerge="1">
                  <a:txBody>
                    <a:bodyPr/>
                    <a:lstStyle/>
                    <a:p>
                      <a:endParaRPr lang="en-GB"/>
                    </a:p>
                  </a:txBody>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873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20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80</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40</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r h="254000">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Mean Female = 60.21</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cap="flat">
                      <a:noFill/>
                    </a:lnL>
                    <a:lnR>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GB"/>
                    </a:p>
                  </a:txBody>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a:noFill/>
                    </a:lnL>
                    <a:lnR>
                      <a:noFill/>
                    </a:lnR>
                    <a:lnT>
                      <a:noFill/>
                    </a:lnT>
                    <a:lnB cap="flat">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Mean Male = 56.46</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GB"/>
                    </a:p>
                  </a:txBody>
                  <a:tcPr/>
                </a:tc>
                <a:tc hMerge="1">
                  <a:txBody>
                    <a:bodyPr/>
                    <a:lstStyle/>
                    <a:p>
                      <a:endParaRPr lang="en-GB"/>
                    </a:p>
                  </a:txBody>
                  <a:tcPr/>
                </a:tc>
              </a:tr>
            </a:tbl>
          </a:graphicData>
        </a:graphic>
      </p:graphicFrame>
      <p:graphicFrame>
        <p:nvGraphicFramePr>
          <p:cNvPr id="174161" name="Object 81"/>
          <p:cNvGraphicFramePr>
            <a:graphicFrameLocks noChangeAspect="1"/>
          </p:cNvGraphicFramePr>
          <p:nvPr/>
        </p:nvGraphicFramePr>
        <p:xfrm>
          <a:off x="1943100" y="4398963"/>
          <a:ext cx="6659563" cy="1698625"/>
        </p:xfrm>
        <a:graphic>
          <a:graphicData uri="http://schemas.openxmlformats.org/presentationml/2006/ole">
            <mc:AlternateContent xmlns:mc="http://schemas.openxmlformats.org/markup-compatibility/2006">
              <mc:Choice xmlns:v="urn:schemas-microsoft-com:vml" Requires="v">
                <p:oleObj spid="_x0000_s3082" name="Equation" r:id="rId6" imgW="3162240" imgH="799920" progId="Equation.3">
                  <p:embed/>
                </p:oleObj>
              </mc:Choice>
              <mc:Fallback>
                <p:oleObj name="Equation" r:id="rId6" imgW="3162240" imgH="799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3100" y="4398963"/>
                        <a:ext cx="6659563" cy="1698625"/>
                      </a:xfrm>
                      <a:prstGeom prst="rect">
                        <a:avLst/>
                      </a:prstGeom>
                      <a:solidFill>
                        <a:srgbClr val="FFFF00"/>
                      </a:solidFill>
                      <a:ln w="28575">
                        <a:solidFill>
                          <a:schemeClr val="tx2"/>
                        </a:solidFill>
                        <a:miter lim="800000"/>
                        <a:headEnd/>
                        <a:tailEnd/>
                      </a:ln>
                      <a:effectLst>
                        <a:outerShdw blurRad="63500" dist="99190" dir="2388334"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4082"/>
                                        </p:tgtEl>
                                        <p:attrNameLst>
                                          <p:attrName>style.visibility</p:attrName>
                                        </p:attrNameLst>
                                      </p:cBhvr>
                                      <p:to>
                                        <p:strVal val="visible"/>
                                      </p:to>
                                    </p:set>
                                    <p:animEffect transition="in" filter="dissolve">
                                      <p:cBhvr>
                                        <p:cTn id="7" dur="500"/>
                                        <p:tgtEl>
                                          <p:spTgt spid="17408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74162"/>
                                        </p:tgtEl>
                                        <p:attrNameLst>
                                          <p:attrName>style.visibility</p:attrName>
                                        </p:attrNameLst>
                                      </p:cBhvr>
                                      <p:to>
                                        <p:strVal val="visible"/>
                                      </p:to>
                                    </p:set>
                                    <p:anim calcmode="lin" valueType="num">
                                      <p:cBhvr>
                                        <p:cTn id="12" dur="500" fill="hold"/>
                                        <p:tgtEl>
                                          <p:spTgt spid="174162"/>
                                        </p:tgtEl>
                                        <p:attrNameLst>
                                          <p:attrName>ppt_w</p:attrName>
                                        </p:attrNameLst>
                                      </p:cBhvr>
                                      <p:tavLst>
                                        <p:tav tm="0">
                                          <p:val>
                                            <p:fltVal val="0"/>
                                          </p:val>
                                        </p:tav>
                                        <p:tav tm="100000">
                                          <p:val>
                                            <p:strVal val="#ppt_w"/>
                                          </p:val>
                                        </p:tav>
                                      </p:tavLst>
                                    </p:anim>
                                    <p:anim calcmode="lin" valueType="num">
                                      <p:cBhvr>
                                        <p:cTn id="13" dur="500" fill="hold"/>
                                        <p:tgtEl>
                                          <p:spTgt spid="174162"/>
                                        </p:tgtEl>
                                        <p:attrNameLst>
                                          <p:attrName>ppt_h</p:attrName>
                                        </p:attrNameLst>
                                      </p:cBhvr>
                                      <p:tavLst>
                                        <p:tav tm="0">
                                          <p:val>
                                            <p:fltVal val="0"/>
                                          </p:val>
                                        </p:tav>
                                        <p:tav tm="100000">
                                          <p:val>
                                            <p:strVal val="#ppt_h"/>
                                          </p:val>
                                        </p:tav>
                                      </p:tavLst>
                                    </p:anim>
                                    <p:anim calcmode="lin" valueType="num">
                                      <p:cBhvr>
                                        <p:cTn id="14" dur="500" fill="hold"/>
                                        <p:tgtEl>
                                          <p:spTgt spid="174162"/>
                                        </p:tgtEl>
                                        <p:attrNameLst>
                                          <p:attrName>ppt_x</p:attrName>
                                        </p:attrNameLst>
                                      </p:cBhvr>
                                      <p:tavLst>
                                        <p:tav tm="0">
                                          <p:val>
                                            <p:fltVal val="0.5"/>
                                          </p:val>
                                        </p:tav>
                                        <p:tav tm="100000">
                                          <p:val>
                                            <p:strVal val="#ppt_x"/>
                                          </p:val>
                                        </p:tav>
                                      </p:tavLst>
                                    </p:anim>
                                    <p:anim calcmode="lin" valueType="num">
                                      <p:cBhvr>
                                        <p:cTn id="15" dur="500" fill="hold"/>
                                        <p:tgtEl>
                                          <p:spTgt spid="174162"/>
                                        </p:tgtEl>
                                        <p:attrNameLst>
                                          <p:attrName>ppt_y</p:attrName>
                                        </p:attrNameLst>
                                      </p:cBhvr>
                                      <p:tavLst>
                                        <p:tav tm="0">
                                          <p:val>
                                            <p:fltVal val="0.5"/>
                                          </p:val>
                                        </p:tav>
                                        <p:tav tm="100000">
                                          <p:val>
                                            <p:strVal val="#ppt_y"/>
                                          </p:val>
                                        </p:tav>
                                      </p:tavLst>
                                    </p:anim>
                                  </p:childTnLst>
                                </p:cTn>
                              </p:par>
                            </p:childTnLst>
                          </p:cTn>
                        </p:par>
                        <p:par>
                          <p:cTn id="16" fill="hold">
                            <p:stCondLst>
                              <p:cond delay="500"/>
                            </p:stCondLst>
                            <p:childTnLst>
                              <p:par>
                                <p:cTn id="17" presetID="23" presetClass="entr" presetSubtype="528" fill="hold" nodeType="afterEffect">
                                  <p:stCondLst>
                                    <p:cond delay="2000"/>
                                  </p:stCondLst>
                                  <p:childTnLst>
                                    <p:set>
                                      <p:cBhvr>
                                        <p:cTn id="18" dur="1" fill="hold">
                                          <p:stCondLst>
                                            <p:cond delay="0"/>
                                          </p:stCondLst>
                                        </p:cTn>
                                        <p:tgtEl>
                                          <p:spTgt spid="174083"/>
                                        </p:tgtEl>
                                        <p:attrNameLst>
                                          <p:attrName>style.visibility</p:attrName>
                                        </p:attrNameLst>
                                      </p:cBhvr>
                                      <p:to>
                                        <p:strVal val="visible"/>
                                      </p:to>
                                    </p:set>
                                    <p:anim calcmode="lin" valueType="num">
                                      <p:cBhvr>
                                        <p:cTn id="19" dur="500" fill="hold"/>
                                        <p:tgtEl>
                                          <p:spTgt spid="174083"/>
                                        </p:tgtEl>
                                        <p:attrNameLst>
                                          <p:attrName>ppt_w</p:attrName>
                                        </p:attrNameLst>
                                      </p:cBhvr>
                                      <p:tavLst>
                                        <p:tav tm="0">
                                          <p:val>
                                            <p:fltVal val="0"/>
                                          </p:val>
                                        </p:tav>
                                        <p:tav tm="100000">
                                          <p:val>
                                            <p:strVal val="#ppt_w"/>
                                          </p:val>
                                        </p:tav>
                                      </p:tavLst>
                                    </p:anim>
                                    <p:anim calcmode="lin" valueType="num">
                                      <p:cBhvr>
                                        <p:cTn id="20" dur="500" fill="hold"/>
                                        <p:tgtEl>
                                          <p:spTgt spid="174083"/>
                                        </p:tgtEl>
                                        <p:attrNameLst>
                                          <p:attrName>ppt_h</p:attrName>
                                        </p:attrNameLst>
                                      </p:cBhvr>
                                      <p:tavLst>
                                        <p:tav tm="0">
                                          <p:val>
                                            <p:fltVal val="0"/>
                                          </p:val>
                                        </p:tav>
                                        <p:tav tm="100000">
                                          <p:val>
                                            <p:strVal val="#ppt_h"/>
                                          </p:val>
                                        </p:tav>
                                      </p:tavLst>
                                    </p:anim>
                                    <p:anim calcmode="lin" valueType="num">
                                      <p:cBhvr>
                                        <p:cTn id="21" dur="500" fill="hold"/>
                                        <p:tgtEl>
                                          <p:spTgt spid="174083"/>
                                        </p:tgtEl>
                                        <p:attrNameLst>
                                          <p:attrName>ppt_x</p:attrName>
                                        </p:attrNameLst>
                                      </p:cBhvr>
                                      <p:tavLst>
                                        <p:tav tm="0">
                                          <p:val>
                                            <p:fltVal val="0.5"/>
                                          </p:val>
                                        </p:tav>
                                        <p:tav tm="100000">
                                          <p:val>
                                            <p:strVal val="#ppt_x"/>
                                          </p:val>
                                        </p:tav>
                                      </p:tavLst>
                                    </p:anim>
                                    <p:anim calcmode="lin" valueType="num">
                                      <p:cBhvr>
                                        <p:cTn id="22" dur="500" fill="hold"/>
                                        <p:tgtEl>
                                          <p:spTgt spid="174083"/>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528" fill="hold" nodeType="clickEffect">
                                  <p:stCondLst>
                                    <p:cond delay="0"/>
                                  </p:stCondLst>
                                  <p:childTnLst>
                                    <p:set>
                                      <p:cBhvr>
                                        <p:cTn id="26" dur="1" fill="hold">
                                          <p:stCondLst>
                                            <p:cond delay="0"/>
                                          </p:stCondLst>
                                        </p:cTn>
                                        <p:tgtEl>
                                          <p:spTgt spid="174161"/>
                                        </p:tgtEl>
                                        <p:attrNameLst>
                                          <p:attrName>style.visibility</p:attrName>
                                        </p:attrNameLst>
                                      </p:cBhvr>
                                      <p:to>
                                        <p:strVal val="visible"/>
                                      </p:to>
                                    </p:set>
                                    <p:anim calcmode="lin" valueType="num">
                                      <p:cBhvr>
                                        <p:cTn id="27" dur="500" fill="hold"/>
                                        <p:tgtEl>
                                          <p:spTgt spid="174161"/>
                                        </p:tgtEl>
                                        <p:attrNameLst>
                                          <p:attrName>ppt_w</p:attrName>
                                        </p:attrNameLst>
                                      </p:cBhvr>
                                      <p:tavLst>
                                        <p:tav tm="0">
                                          <p:val>
                                            <p:fltVal val="0"/>
                                          </p:val>
                                        </p:tav>
                                        <p:tav tm="100000">
                                          <p:val>
                                            <p:strVal val="#ppt_w"/>
                                          </p:val>
                                        </p:tav>
                                      </p:tavLst>
                                    </p:anim>
                                    <p:anim calcmode="lin" valueType="num">
                                      <p:cBhvr>
                                        <p:cTn id="28" dur="500" fill="hold"/>
                                        <p:tgtEl>
                                          <p:spTgt spid="174161"/>
                                        </p:tgtEl>
                                        <p:attrNameLst>
                                          <p:attrName>ppt_h</p:attrName>
                                        </p:attrNameLst>
                                      </p:cBhvr>
                                      <p:tavLst>
                                        <p:tav tm="0">
                                          <p:val>
                                            <p:fltVal val="0"/>
                                          </p:val>
                                        </p:tav>
                                        <p:tav tm="100000">
                                          <p:val>
                                            <p:strVal val="#ppt_h"/>
                                          </p:val>
                                        </p:tav>
                                      </p:tavLst>
                                    </p:anim>
                                    <p:anim calcmode="lin" valueType="num">
                                      <p:cBhvr>
                                        <p:cTn id="29" dur="500" fill="hold"/>
                                        <p:tgtEl>
                                          <p:spTgt spid="174161"/>
                                        </p:tgtEl>
                                        <p:attrNameLst>
                                          <p:attrName>ppt_x</p:attrName>
                                        </p:attrNameLst>
                                      </p:cBhvr>
                                      <p:tavLst>
                                        <p:tav tm="0">
                                          <p:val>
                                            <p:fltVal val="0.5"/>
                                          </p:val>
                                        </p:tav>
                                        <p:tav tm="100000">
                                          <p:val>
                                            <p:strVal val="#ppt_x"/>
                                          </p:val>
                                        </p:tav>
                                      </p:tavLst>
                                    </p:anim>
                                    <p:anim calcmode="lin" valueType="num">
                                      <p:cBhvr>
                                        <p:cTn id="30" dur="500" fill="hold"/>
                                        <p:tgtEl>
                                          <p:spTgt spid="17416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 name="Date Placeholder 3"/>
          <p:cNvSpPr>
            <a:spLocks noGrp="1"/>
          </p:cNvSpPr>
          <p:nvPr>
            <p:ph type="dt" sz="half" idx="4294967295"/>
          </p:nvPr>
        </p:nvSpPr>
        <p:spPr>
          <a:xfrm>
            <a:off x="0" y="6357958"/>
            <a:ext cx="857224" cy="365125"/>
          </a:xfrm>
          <a:prstGeom prst="rect">
            <a:avLst/>
          </a:prstGeom>
        </p:spPr>
        <p:txBody>
          <a:bodyPr/>
          <a:lstStyle/>
          <a:p>
            <a:r>
              <a:rPr lang="en-US"/>
              <a:t>Slide </a:t>
            </a:r>
            <a:fld id="{95F7AD6C-B6AD-4D04-9797-69B63295A272}" type="slidenum">
              <a:rPr lang="en-US"/>
              <a:pPr/>
              <a:t>11</a:t>
            </a:fld>
            <a:endParaRPr lang="en-US"/>
          </a:p>
        </p:txBody>
      </p:sp>
      <p:sp>
        <p:nvSpPr>
          <p:cNvPr id="176130" name="Rectangle 2"/>
          <p:cNvSpPr>
            <a:spLocks noGrp="1" noChangeArrowheads="1"/>
          </p:cNvSpPr>
          <p:nvPr>
            <p:ph type="title"/>
          </p:nvPr>
        </p:nvSpPr>
        <p:spPr>
          <a:xfrm>
            <a:off x="1231900" y="0"/>
            <a:ext cx="7240588" cy="1143000"/>
          </a:xfrm>
        </p:spPr>
        <p:txBody>
          <a:bodyPr/>
          <a:lstStyle/>
          <a:p>
            <a:r>
              <a:rPr lang="en-GB"/>
              <a:t>Step 2b: Calculate SS</a:t>
            </a:r>
            <a:r>
              <a:rPr lang="en-GB" baseline="-25000"/>
              <a:t>B</a:t>
            </a:r>
          </a:p>
        </p:txBody>
      </p:sp>
      <p:graphicFrame>
        <p:nvGraphicFramePr>
          <p:cNvPr id="176131" name="Object 3"/>
          <p:cNvGraphicFramePr>
            <a:graphicFrameLocks noChangeAspect="1"/>
          </p:cNvGraphicFramePr>
          <p:nvPr/>
        </p:nvGraphicFramePr>
        <p:xfrm>
          <a:off x="3240088" y="4730750"/>
          <a:ext cx="3873500" cy="647700"/>
        </p:xfrm>
        <a:graphic>
          <a:graphicData uri="http://schemas.openxmlformats.org/presentationml/2006/ole">
            <mc:AlternateContent xmlns:mc="http://schemas.openxmlformats.org/markup-compatibility/2006">
              <mc:Choice xmlns:v="urn:schemas-microsoft-com:vml" Requires="v">
                <p:oleObj spid="_x0000_s4105" name="Equation" r:id="rId4" imgW="1523880" imgH="253800" progId="Equation.3">
                  <p:embed/>
                </p:oleObj>
              </mc:Choice>
              <mc:Fallback>
                <p:oleObj name="Equation" r:id="rId4" imgW="15238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088" y="4730750"/>
                        <a:ext cx="3873500" cy="647700"/>
                      </a:xfrm>
                      <a:prstGeom prst="rect">
                        <a:avLst/>
                      </a:prstGeom>
                      <a:solidFill>
                        <a:srgbClr val="FFFF00"/>
                      </a:solidFill>
                      <a:ln w="28575">
                        <a:solidFill>
                          <a:schemeClr val="tx2"/>
                        </a:solidFill>
                        <a:miter lim="800000"/>
                        <a:headEnd/>
                        <a:tailEnd/>
                      </a:ln>
                      <a:effectLst>
                        <a:outerShdw blurRad="63500" dist="99190" dir="2388334" algn="ctr" rotWithShape="0">
                          <a:schemeClr val="bg2">
                            <a:alpha val="74998"/>
                          </a:schemeClr>
                        </a:outerShdw>
                      </a:effectLst>
                    </p:spPr>
                  </p:pic>
                </p:oleObj>
              </mc:Fallback>
            </mc:AlternateContent>
          </a:graphicData>
        </a:graphic>
      </p:graphicFrame>
      <p:graphicFrame>
        <p:nvGraphicFramePr>
          <p:cNvPr id="176229" name="Group 101"/>
          <p:cNvGraphicFramePr>
            <a:graphicFrameLocks noGrp="1"/>
          </p:cNvGraphicFramePr>
          <p:nvPr/>
        </p:nvGraphicFramePr>
        <p:xfrm>
          <a:off x="1460500" y="1314450"/>
          <a:ext cx="7431088" cy="3261359"/>
        </p:xfrm>
        <a:graphic>
          <a:graphicData uri="http://schemas.openxmlformats.org/drawingml/2006/table">
            <a:tbl>
              <a:tblPr/>
              <a:tblGrid>
                <a:gridCol w="928688"/>
                <a:gridCol w="930275"/>
                <a:gridCol w="928687"/>
                <a:gridCol w="928688"/>
                <a:gridCol w="927100"/>
                <a:gridCol w="930275"/>
                <a:gridCol w="928687"/>
                <a:gridCol w="928688"/>
              </a:tblGrid>
              <a:tr h="2540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B</a:t>
                      </a:r>
                      <a:r>
                        <a:rPr kumimoji="0" lang="en-GB" sz="1400" b="1" i="0" u="none" strike="noStrike" cap="none" normalizeH="0" baseline="-30000" smtClean="0">
                          <a:ln>
                            <a:noFill/>
                          </a:ln>
                          <a:solidFill>
                            <a:schemeClr val="accent2"/>
                          </a:solidFill>
                          <a:effectLst/>
                          <a:latin typeface="Trebuchet MS" pitchFamily="34" charset="0"/>
                          <a:cs typeface="Times New Roman" pitchFamily="18" charset="0"/>
                        </a:rPr>
                        <a:t>1</a:t>
                      </a: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 None</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B</a:t>
                      </a:r>
                      <a:r>
                        <a:rPr kumimoji="0" lang="en-GB" sz="1400" b="1" i="0" u="none" strike="noStrike" cap="none" normalizeH="0" baseline="-30000" smtClean="0">
                          <a:ln>
                            <a:noFill/>
                          </a:ln>
                          <a:solidFill>
                            <a:schemeClr val="accent2"/>
                          </a:solidFill>
                          <a:effectLst/>
                          <a:latin typeface="Trebuchet MS" pitchFamily="34" charset="0"/>
                          <a:cs typeface="Times New Roman" pitchFamily="18" charset="0"/>
                        </a:rPr>
                        <a:t>2</a:t>
                      </a: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 2 Pints</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B</a:t>
                      </a:r>
                      <a:r>
                        <a:rPr kumimoji="0" lang="en-GB" sz="1400" b="1" i="0" u="none" strike="noStrike" cap="none" normalizeH="0" baseline="-30000" smtClean="0">
                          <a:ln>
                            <a:noFill/>
                          </a:ln>
                          <a:solidFill>
                            <a:schemeClr val="accent2"/>
                          </a:solidFill>
                          <a:effectLst/>
                          <a:latin typeface="Trebuchet MS" pitchFamily="34" charset="0"/>
                          <a:cs typeface="Times New Roman" pitchFamily="18" charset="0"/>
                        </a:rPr>
                        <a:t>3</a:t>
                      </a: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 4 Pints</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en-GB"/>
                    </a:p>
                  </a:txBody>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35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20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75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80</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45</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55</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65</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60</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50</a:t>
                      </a: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0" i="0" u="none" strike="noStrike" cap="none" normalizeH="0" baseline="0" smtClean="0">
                          <a:ln>
                            <a:noFill/>
                          </a:ln>
                          <a:solidFill>
                            <a:schemeClr val="accent2"/>
                          </a:solidFill>
                          <a:effectLst/>
                          <a:latin typeface="Trebuchet MS" pitchFamily="34" charset="0"/>
                          <a:cs typeface="Times New Roman" pitchFamily="18" charset="0"/>
                        </a:rPr>
                        <a:t>40</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r h="254000">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Mean None = 63.75</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cap="flat">
                      <a:noFill/>
                    </a:lnL>
                    <a:lnR>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a:noFill/>
                    </a:lnL>
                    <a:lnR>
                      <a:noFill/>
                    </a:lnR>
                    <a:ln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Mean 2 Pints = 64.6875</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a:noFill/>
                    </a:lnL>
                    <a:lnR>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GB" sz="1400" b="0" i="0" u="none" strike="noStrike" cap="none" normalizeH="0" baseline="0" smtClean="0">
                        <a:ln>
                          <a:noFill/>
                        </a:ln>
                        <a:solidFill>
                          <a:schemeClr val="accent2"/>
                        </a:solidFill>
                        <a:effectLst/>
                        <a:latin typeface="Trebuchet MS" pitchFamily="34" charset="0"/>
                      </a:endParaRPr>
                    </a:p>
                  </a:txBody>
                  <a:tcPr horzOverflow="overflow">
                    <a:lnL>
                      <a:noFill/>
                    </a:lnL>
                    <a:lnR>
                      <a:noFill/>
                    </a:lnR>
                    <a:ln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smtClean="0">
                          <a:ln>
                            <a:noFill/>
                          </a:ln>
                          <a:solidFill>
                            <a:schemeClr val="accent2"/>
                          </a:solidFill>
                          <a:effectLst/>
                          <a:latin typeface="Trebuchet MS" pitchFamily="34" charset="0"/>
                          <a:cs typeface="Times New Roman" pitchFamily="18" charset="0"/>
                        </a:rPr>
                        <a:t>Mean 4 Pints = 46.5625</a:t>
                      </a:r>
                      <a:r>
                        <a:rPr kumimoji="0" lang="en-GB" sz="1400" b="0" i="0" u="none" strike="noStrike" cap="none" normalizeH="0" baseline="0" smtClean="0">
                          <a:ln>
                            <a:noFill/>
                          </a:ln>
                          <a:solidFill>
                            <a:schemeClr val="accent2"/>
                          </a:solidFill>
                          <a:effectLst/>
                          <a:latin typeface="Trebuchet MS" pitchFamily="34" charset="0"/>
                        </a:rPr>
                        <a:t> </a:t>
                      </a:r>
                    </a:p>
                  </a:txBody>
                  <a:tcPr horzOverflow="overflow">
                    <a:lnL>
                      <a:noFill/>
                    </a:lnL>
                    <a:lnR cap="flat">
                      <a:noFill/>
                    </a:lnR>
                    <a:lnT w="28575" cap="flat" cmpd="sng" algn="ctr">
                      <a:solidFill>
                        <a:schemeClr val="tx1"/>
                      </a:solidFill>
                      <a:prstDash val="solid"/>
                      <a:round/>
                      <a:headEnd type="none" w="med" len="med"/>
                      <a:tailEnd type="none" w="med" len="med"/>
                    </a:lnT>
                    <a:lnB cap="flat">
                      <a:noFill/>
                    </a:lnB>
                    <a:lnTlToBr>
                      <a:noFill/>
                    </a:lnTlToBr>
                    <a:lnBlToTr>
                      <a:noFill/>
                    </a:lnBlToTr>
                    <a:noFill/>
                  </a:tcPr>
                </a:tc>
                <a:tc hMerge="1">
                  <a:txBody>
                    <a:bodyPr/>
                    <a:lstStyle/>
                    <a:p>
                      <a:endParaRPr lang="en-GB"/>
                    </a:p>
                  </a:txBody>
                  <a:tcPr/>
                </a:tc>
              </a:tr>
            </a:tbl>
          </a:graphicData>
        </a:graphic>
      </p:graphicFrame>
      <p:graphicFrame>
        <p:nvGraphicFramePr>
          <p:cNvPr id="176228" name="Object 100"/>
          <p:cNvGraphicFramePr>
            <a:graphicFrameLocks noChangeAspect="1"/>
          </p:cNvGraphicFramePr>
          <p:nvPr/>
        </p:nvGraphicFramePr>
        <p:xfrm>
          <a:off x="1346200" y="4729163"/>
          <a:ext cx="7659688" cy="1298575"/>
        </p:xfrm>
        <a:graphic>
          <a:graphicData uri="http://schemas.openxmlformats.org/presentationml/2006/ole">
            <mc:AlternateContent xmlns:mc="http://schemas.openxmlformats.org/markup-compatibility/2006">
              <mc:Choice xmlns:v="urn:schemas-microsoft-com:vml" Requires="v">
                <p:oleObj spid="_x0000_s4106" name="Equation" r:id="rId6" imgW="4749480" imgH="799920" progId="Equation.3">
                  <p:embed/>
                </p:oleObj>
              </mc:Choice>
              <mc:Fallback>
                <p:oleObj name="Equation" r:id="rId6" imgW="4749480" imgH="799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6200" y="4729163"/>
                        <a:ext cx="7659688" cy="1298575"/>
                      </a:xfrm>
                      <a:prstGeom prst="rect">
                        <a:avLst/>
                      </a:prstGeom>
                      <a:solidFill>
                        <a:srgbClr val="FFFF00"/>
                      </a:solidFill>
                      <a:ln w="38100">
                        <a:solidFill>
                          <a:schemeClr val="tx2"/>
                        </a:solidFill>
                        <a:miter lim="800000"/>
                        <a:headEnd/>
                        <a:tailEnd/>
                      </a:ln>
                      <a:effectLst>
                        <a:outerShdw blurRad="63500" dist="89803" dir="2700000" algn="ctr" rotWithShape="0">
                          <a:schemeClr val="bg2">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dissolve">
                                      <p:cBhvr>
                                        <p:cTn id="7" dur="500"/>
                                        <p:tgtEl>
                                          <p:spTgt spid="17613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76229"/>
                                        </p:tgtEl>
                                        <p:attrNameLst>
                                          <p:attrName>style.visibility</p:attrName>
                                        </p:attrNameLst>
                                      </p:cBhvr>
                                      <p:to>
                                        <p:strVal val="visible"/>
                                      </p:to>
                                    </p:set>
                                    <p:anim calcmode="lin" valueType="num">
                                      <p:cBhvr>
                                        <p:cTn id="12" dur="500" fill="hold"/>
                                        <p:tgtEl>
                                          <p:spTgt spid="176229"/>
                                        </p:tgtEl>
                                        <p:attrNameLst>
                                          <p:attrName>ppt_w</p:attrName>
                                        </p:attrNameLst>
                                      </p:cBhvr>
                                      <p:tavLst>
                                        <p:tav tm="0">
                                          <p:val>
                                            <p:fltVal val="0"/>
                                          </p:val>
                                        </p:tav>
                                        <p:tav tm="100000">
                                          <p:val>
                                            <p:strVal val="#ppt_w"/>
                                          </p:val>
                                        </p:tav>
                                      </p:tavLst>
                                    </p:anim>
                                    <p:anim calcmode="lin" valueType="num">
                                      <p:cBhvr>
                                        <p:cTn id="13" dur="500" fill="hold"/>
                                        <p:tgtEl>
                                          <p:spTgt spid="176229"/>
                                        </p:tgtEl>
                                        <p:attrNameLst>
                                          <p:attrName>ppt_h</p:attrName>
                                        </p:attrNameLst>
                                      </p:cBhvr>
                                      <p:tavLst>
                                        <p:tav tm="0">
                                          <p:val>
                                            <p:fltVal val="0"/>
                                          </p:val>
                                        </p:tav>
                                        <p:tav tm="100000">
                                          <p:val>
                                            <p:strVal val="#ppt_h"/>
                                          </p:val>
                                        </p:tav>
                                      </p:tavLst>
                                    </p:anim>
                                    <p:anim calcmode="lin" valueType="num">
                                      <p:cBhvr>
                                        <p:cTn id="14" dur="500" fill="hold"/>
                                        <p:tgtEl>
                                          <p:spTgt spid="176229"/>
                                        </p:tgtEl>
                                        <p:attrNameLst>
                                          <p:attrName>ppt_x</p:attrName>
                                        </p:attrNameLst>
                                      </p:cBhvr>
                                      <p:tavLst>
                                        <p:tav tm="0">
                                          <p:val>
                                            <p:fltVal val="0.5"/>
                                          </p:val>
                                        </p:tav>
                                        <p:tav tm="100000">
                                          <p:val>
                                            <p:strVal val="#ppt_x"/>
                                          </p:val>
                                        </p:tav>
                                      </p:tavLst>
                                    </p:anim>
                                    <p:anim calcmode="lin" valueType="num">
                                      <p:cBhvr>
                                        <p:cTn id="15" dur="500" fill="hold"/>
                                        <p:tgtEl>
                                          <p:spTgt spid="176229"/>
                                        </p:tgtEl>
                                        <p:attrNameLst>
                                          <p:attrName>ppt_y</p:attrName>
                                        </p:attrNameLst>
                                      </p:cBhvr>
                                      <p:tavLst>
                                        <p:tav tm="0">
                                          <p:val>
                                            <p:fltVal val="0.5"/>
                                          </p:val>
                                        </p:tav>
                                        <p:tav tm="100000">
                                          <p:val>
                                            <p:strVal val="#ppt_y"/>
                                          </p:val>
                                        </p:tav>
                                      </p:tavLst>
                                    </p:anim>
                                  </p:childTnLst>
                                </p:cTn>
                              </p:par>
                            </p:childTnLst>
                          </p:cTn>
                        </p:par>
                        <p:par>
                          <p:cTn id="16" fill="hold">
                            <p:stCondLst>
                              <p:cond delay="500"/>
                            </p:stCondLst>
                            <p:childTnLst>
                              <p:par>
                                <p:cTn id="17" presetID="23" presetClass="entr" presetSubtype="528" fill="hold" nodeType="afterEffect">
                                  <p:stCondLst>
                                    <p:cond delay="2000"/>
                                  </p:stCondLst>
                                  <p:childTnLst>
                                    <p:set>
                                      <p:cBhvr>
                                        <p:cTn id="18" dur="1" fill="hold">
                                          <p:stCondLst>
                                            <p:cond delay="0"/>
                                          </p:stCondLst>
                                        </p:cTn>
                                        <p:tgtEl>
                                          <p:spTgt spid="176131"/>
                                        </p:tgtEl>
                                        <p:attrNameLst>
                                          <p:attrName>style.visibility</p:attrName>
                                        </p:attrNameLst>
                                      </p:cBhvr>
                                      <p:to>
                                        <p:strVal val="visible"/>
                                      </p:to>
                                    </p:set>
                                    <p:anim calcmode="lin" valueType="num">
                                      <p:cBhvr>
                                        <p:cTn id="19" dur="500" fill="hold"/>
                                        <p:tgtEl>
                                          <p:spTgt spid="176131"/>
                                        </p:tgtEl>
                                        <p:attrNameLst>
                                          <p:attrName>ppt_w</p:attrName>
                                        </p:attrNameLst>
                                      </p:cBhvr>
                                      <p:tavLst>
                                        <p:tav tm="0">
                                          <p:val>
                                            <p:fltVal val="0"/>
                                          </p:val>
                                        </p:tav>
                                        <p:tav tm="100000">
                                          <p:val>
                                            <p:strVal val="#ppt_w"/>
                                          </p:val>
                                        </p:tav>
                                      </p:tavLst>
                                    </p:anim>
                                    <p:anim calcmode="lin" valueType="num">
                                      <p:cBhvr>
                                        <p:cTn id="20" dur="500" fill="hold"/>
                                        <p:tgtEl>
                                          <p:spTgt spid="176131"/>
                                        </p:tgtEl>
                                        <p:attrNameLst>
                                          <p:attrName>ppt_h</p:attrName>
                                        </p:attrNameLst>
                                      </p:cBhvr>
                                      <p:tavLst>
                                        <p:tav tm="0">
                                          <p:val>
                                            <p:fltVal val="0"/>
                                          </p:val>
                                        </p:tav>
                                        <p:tav tm="100000">
                                          <p:val>
                                            <p:strVal val="#ppt_h"/>
                                          </p:val>
                                        </p:tav>
                                      </p:tavLst>
                                    </p:anim>
                                    <p:anim calcmode="lin" valueType="num">
                                      <p:cBhvr>
                                        <p:cTn id="21" dur="500" fill="hold"/>
                                        <p:tgtEl>
                                          <p:spTgt spid="176131"/>
                                        </p:tgtEl>
                                        <p:attrNameLst>
                                          <p:attrName>ppt_x</p:attrName>
                                        </p:attrNameLst>
                                      </p:cBhvr>
                                      <p:tavLst>
                                        <p:tav tm="0">
                                          <p:val>
                                            <p:fltVal val="0.5"/>
                                          </p:val>
                                        </p:tav>
                                        <p:tav tm="100000">
                                          <p:val>
                                            <p:strVal val="#ppt_x"/>
                                          </p:val>
                                        </p:tav>
                                      </p:tavLst>
                                    </p:anim>
                                    <p:anim calcmode="lin" valueType="num">
                                      <p:cBhvr>
                                        <p:cTn id="22" dur="500" fill="hold"/>
                                        <p:tgtEl>
                                          <p:spTgt spid="176131"/>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528" fill="hold" nodeType="clickEffect">
                                  <p:stCondLst>
                                    <p:cond delay="0"/>
                                  </p:stCondLst>
                                  <p:childTnLst>
                                    <p:set>
                                      <p:cBhvr>
                                        <p:cTn id="26" dur="1" fill="hold">
                                          <p:stCondLst>
                                            <p:cond delay="0"/>
                                          </p:stCondLst>
                                        </p:cTn>
                                        <p:tgtEl>
                                          <p:spTgt spid="176228"/>
                                        </p:tgtEl>
                                        <p:attrNameLst>
                                          <p:attrName>style.visibility</p:attrName>
                                        </p:attrNameLst>
                                      </p:cBhvr>
                                      <p:to>
                                        <p:strVal val="visible"/>
                                      </p:to>
                                    </p:set>
                                    <p:anim calcmode="lin" valueType="num">
                                      <p:cBhvr>
                                        <p:cTn id="27" dur="500" fill="hold"/>
                                        <p:tgtEl>
                                          <p:spTgt spid="176228"/>
                                        </p:tgtEl>
                                        <p:attrNameLst>
                                          <p:attrName>ppt_w</p:attrName>
                                        </p:attrNameLst>
                                      </p:cBhvr>
                                      <p:tavLst>
                                        <p:tav tm="0">
                                          <p:val>
                                            <p:fltVal val="0"/>
                                          </p:val>
                                        </p:tav>
                                        <p:tav tm="100000">
                                          <p:val>
                                            <p:strVal val="#ppt_w"/>
                                          </p:val>
                                        </p:tav>
                                      </p:tavLst>
                                    </p:anim>
                                    <p:anim calcmode="lin" valueType="num">
                                      <p:cBhvr>
                                        <p:cTn id="28" dur="500" fill="hold"/>
                                        <p:tgtEl>
                                          <p:spTgt spid="176228"/>
                                        </p:tgtEl>
                                        <p:attrNameLst>
                                          <p:attrName>ppt_h</p:attrName>
                                        </p:attrNameLst>
                                      </p:cBhvr>
                                      <p:tavLst>
                                        <p:tav tm="0">
                                          <p:val>
                                            <p:fltVal val="0"/>
                                          </p:val>
                                        </p:tav>
                                        <p:tav tm="100000">
                                          <p:val>
                                            <p:strVal val="#ppt_h"/>
                                          </p:val>
                                        </p:tav>
                                      </p:tavLst>
                                    </p:anim>
                                    <p:anim calcmode="lin" valueType="num">
                                      <p:cBhvr>
                                        <p:cTn id="29" dur="500" fill="hold"/>
                                        <p:tgtEl>
                                          <p:spTgt spid="176228"/>
                                        </p:tgtEl>
                                        <p:attrNameLst>
                                          <p:attrName>ppt_x</p:attrName>
                                        </p:attrNameLst>
                                      </p:cBhvr>
                                      <p:tavLst>
                                        <p:tav tm="0">
                                          <p:val>
                                            <p:fltVal val="0.5"/>
                                          </p:val>
                                        </p:tav>
                                        <p:tav tm="100000">
                                          <p:val>
                                            <p:strVal val="#ppt_x"/>
                                          </p:val>
                                        </p:tav>
                                      </p:tavLst>
                                    </p:anim>
                                    <p:anim calcmode="lin" valueType="num">
                                      <p:cBhvr>
                                        <p:cTn id="30" dur="500" fill="hold"/>
                                        <p:tgtEl>
                                          <p:spTgt spid="1762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0" y="6357958"/>
            <a:ext cx="857224" cy="365125"/>
          </a:xfrm>
          <a:prstGeom prst="rect">
            <a:avLst/>
          </a:prstGeom>
        </p:spPr>
        <p:txBody>
          <a:bodyPr/>
          <a:lstStyle/>
          <a:p>
            <a:r>
              <a:rPr lang="en-US"/>
              <a:t>Slide </a:t>
            </a:r>
            <a:fld id="{181ED1C0-F4A9-40BA-A25B-169B286CC348}" type="slidenum">
              <a:rPr lang="en-US"/>
              <a:pPr/>
              <a:t>12</a:t>
            </a:fld>
            <a:endParaRPr lang="en-US"/>
          </a:p>
        </p:txBody>
      </p:sp>
      <p:sp>
        <p:nvSpPr>
          <p:cNvPr id="178178" name="Rectangle 2"/>
          <p:cNvSpPr>
            <a:spLocks noGrp="1" noChangeArrowheads="1"/>
          </p:cNvSpPr>
          <p:nvPr>
            <p:ph type="title"/>
          </p:nvPr>
        </p:nvSpPr>
        <p:spPr>
          <a:xfrm>
            <a:off x="1231900" y="304800"/>
            <a:ext cx="7194550" cy="1143000"/>
          </a:xfrm>
        </p:spPr>
        <p:txBody>
          <a:bodyPr/>
          <a:lstStyle/>
          <a:p>
            <a:r>
              <a:rPr lang="en-GB"/>
              <a:t>Step 2c: Calculate SS</a:t>
            </a:r>
            <a:r>
              <a:rPr lang="en-GB" baseline="-25000"/>
              <a:t>A </a:t>
            </a:r>
            <a:r>
              <a:rPr lang="en-GB" baseline="-25000">
                <a:sym typeface="Symbol" pitchFamily="18" charset="2"/>
              </a:rPr>
              <a:t> B</a:t>
            </a:r>
            <a:endParaRPr lang="en-GB" baseline="-25000"/>
          </a:p>
        </p:txBody>
      </p:sp>
      <p:graphicFrame>
        <p:nvGraphicFramePr>
          <p:cNvPr id="178179" name="Object 3"/>
          <p:cNvGraphicFramePr>
            <a:graphicFrameLocks noChangeAspect="1"/>
          </p:cNvGraphicFramePr>
          <p:nvPr/>
        </p:nvGraphicFramePr>
        <p:xfrm>
          <a:off x="1524000" y="1931988"/>
          <a:ext cx="7165975" cy="841375"/>
        </p:xfrm>
        <a:graphic>
          <a:graphicData uri="http://schemas.openxmlformats.org/presentationml/2006/ole">
            <mc:AlternateContent xmlns:mc="http://schemas.openxmlformats.org/markup-compatibility/2006">
              <mc:Choice xmlns:v="urn:schemas-microsoft-com:vml" Requires="v">
                <p:oleObj spid="_x0000_s5129" name="Equation" r:id="rId4" imgW="1625400" imgH="190440" progId="Equation.3">
                  <p:embed/>
                </p:oleObj>
              </mc:Choice>
              <mc:Fallback>
                <p:oleObj name="Equation" r:id="rId4" imgW="162540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31988"/>
                        <a:ext cx="7165975" cy="841375"/>
                      </a:xfrm>
                      <a:prstGeom prst="rect">
                        <a:avLst/>
                      </a:prstGeom>
                      <a:solidFill>
                        <a:srgbClr val="FFFF00"/>
                      </a:solidFill>
                      <a:ln w="38100">
                        <a:solidFill>
                          <a:schemeClr val="tx2"/>
                        </a:solidFill>
                        <a:miter lim="800000"/>
                        <a:headEnd/>
                        <a:tailEnd/>
                      </a:ln>
                      <a:effectLst>
                        <a:outerShdw blurRad="63500" dist="107763" dir="2700000" algn="ctr" rotWithShape="0">
                          <a:schemeClr val="tx1">
                            <a:alpha val="74998"/>
                          </a:schemeClr>
                        </a:outerShdw>
                      </a:effectLst>
                    </p:spPr>
                  </p:pic>
                </p:oleObj>
              </mc:Fallback>
            </mc:AlternateContent>
          </a:graphicData>
        </a:graphic>
      </p:graphicFrame>
      <p:graphicFrame>
        <p:nvGraphicFramePr>
          <p:cNvPr id="178180" name="Object 4"/>
          <p:cNvGraphicFramePr>
            <a:graphicFrameLocks noChangeAspect="1"/>
          </p:cNvGraphicFramePr>
          <p:nvPr/>
        </p:nvGraphicFramePr>
        <p:xfrm>
          <a:off x="1524000" y="3603625"/>
          <a:ext cx="7151688" cy="1709738"/>
        </p:xfrm>
        <a:graphic>
          <a:graphicData uri="http://schemas.openxmlformats.org/presentationml/2006/ole">
            <mc:AlternateContent xmlns:mc="http://schemas.openxmlformats.org/markup-compatibility/2006">
              <mc:Choice xmlns:v="urn:schemas-microsoft-com:vml" Requires="v">
                <p:oleObj spid="_x0000_s5130" name="Equation" r:id="rId6" imgW="2336760" imgH="558720" progId="Equation.3">
                  <p:embed/>
                </p:oleObj>
              </mc:Choice>
              <mc:Fallback>
                <p:oleObj name="Equation" r:id="rId6" imgW="2336760" imgH="558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3603625"/>
                        <a:ext cx="7151688" cy="1709738"/>
                      </a:xfrm>
                      <a:prstGeom prst="rect">
                        <a:avLst/>
                      </a:prstGeom>
                      <a:solidFill>
                        <a:srgbClr val="FFFF00"/>
                      </a:solidFill>
                      <a:ln w="38100">
                        <a:solidFill>
                          <a:schemeClr val="tx2"/>
                        </a:solidFill>
                        <a:miter lim="800000"/>
                        <a:headEnd/>
                        <a:tailEnd/>
                      </a:ln>
                      <a:effectLst>
                        <a:outerShdw blurRad="63500" dist="107763" dir="2700000"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8178"/>
                                        </p:tgtEl>
                                        <p:attrNameLst>
                                          <p:attrName>style.visibility</p:attrName>
                                        </p:attrNameLst>
                                      </p:cBhvr>
                                      <p:to>
                                        <p:strVal val="visible"/>
                                      </p:to>
                                    </p:set>
                                    <p:animEffect transition="in" filter="dissolve">
                                      <p:cBhvr>
                                        <p:cTn id="7" dur="500"/>
                                        <p:tgtEl>
                                          <p:spTgt spid="178178"/>
                                        </p:tgtEl>
                                      </p:cBhvr>
                                    </p:animEffect>
                                  </p:childTnLst>
                                </p:cTn>
                              </p:par>
                            </p:childTnLst>
                          </p:cTn>
                        </p:par>
                        <p:par>
                          <p:cTn id="8" fill="hold">
                            <p:stCondLst>
                              <p:cond delay="500"/>
                            </p:stCondLst>
                            <p:childTnLst>
                              <p:par>
                                <p:cTn id="9" presetID="23" presetClass="entr" presetSubtype="528" fill="hold" nodeType="afterEffect">
                                  <p:stCondLst>
                                    <p:cond delay="4000"/>
                                  </p:stCondLst>
                                  <p:childTnLst>
                                    <p:set>
                                      <p:cBhvr>
                                        <p:cTn id="10" dur="1" fill="hold">
                                          <p:stCondLst>
                                            <p:cond delay="0"/>
                                          </p:stCondLst>
                                        </p:cTn>
                                        <p:tgtEl>
                                          <p:spTgt spid="178179"/>
                                        </p:tgtEl>
                                        <p:attrNameLst>
                                          <p:attrName>style.visibility</p:attrName>
                                        </p:attrNameLst>
                                      </p:cBhvr>
                                      <p:to>
                                        <p:strVal val="visible"/>
                                      </p:to>
                                    </p:set>
                                    <p:anim calcmode="lin" valueType="num">
                                      <p:cBhvr>
                                        <p:cTn id="11" dur="500" fill="hold"/>
                                        <p:tgtEl>
                                          <p:spTgt spid="178179"/>
                                        </p:tgtEl>
                                        <p:attrNameLst>
                                          <p:attrName>ppt_w</p:attrName>
                                        </p:attrNameLst>
                                      </p:cBhvr>
                                      <p:tavLst>
                                        <p:tav tm="0">
                                          <p:val>
                                            <p:fltVal val="0"/>
                                          </p:val>
                                        </p:tav>
                                        <p:tav tm="100000">
                                          <p:val>
                                            <p:strVal val="#ppt_w"/>
                                          </p:val>
                                        </p:tav>
                                      </p:tavLst>
                                    </p:anim>
                                    <p:anim calcmode="lin" valueType="num">
                                      <p:cBhvr>
                                        <p:cTn id="12" dur="500" fill="hold"/>
                                        <p:tgtEl>
                                          <p:spTgt spid="178179"/>
                                        </p:tgtEl>
                                        <p:attrNameLst>
                                          <p:attrName>ppt_h</p:attrName>
                                        </p:attrNameLst>
                                      </p:cBhvr>
                                      <p:tavLst>
                                        <p:tav tm="0">
                                          <p:val>
                                            <p:fltVal val="0"/>
                                          </p:val>
                                        </p:tav>
                                        <p:tav tm="100000">
                                          <p:val>
                                            <p:strVal val="#ppt_h"/>
                                          </p:val>
                                        </p:tav>
                                      </p:tavLst>
                                    </p:anim>
                                    <p:anim calcmode="lin" valueType="num">
                                      <p:cBhvr>
                                        <p:cTn id="13" dur="500" fill="hold"/>
                                        <p:tgtEl>
                                          <p:spTgt spid="178179"/>
                                        </p:tgtEl>
                                        <p:attrNameLst>
                                          <p:attrName>ppt_x</p:attrName>
                                        </p:attrNameLst>
                                      </p:cBhvr>
                                      <p:tavLst>
                                        <p:tav tm="0">
                                          <p:val>
                                            <p:fltVal val="0.5"/>
                                          </p:val>
                                        </p:tav>
                                        <p:tav tm="100000">
                                          <p:val>
                                            <p:strVal val="#ppt_x"/>
                                          </p:val>
                                        </p:tav>
                                      </p:tavLst>
                                    </p:anim>
                                    <p:anim calcmode="lin" valueType="num">
                                      <p:cBhvr>
                                        <p:cTn id="14" dur="500" fill="hold"/>
                                        <p:tgtEl>
                                          <p:spTgt spid="178179"/>
                                        </p:tgtEl>
                                        <p:attrNameLst>
                                          <p:attrName>ppt_y</p:attrName>
                                        </p:attrNameLst>
                                      </p:cBhvr>
                                      <p:tavLst>
                                        <p:tav tm="0">
                                          <p:val>
                                            <p:fltVal val="0.5"/>
                                          </p:val>
                                        </p:tav>
                                        <p:tav tm="100000">
                                          <p:val>
                                            <p:strVal val="#ppt_y"/>
                                          </p:val>
                                        </p:tav>
                                      </p:tavLst>
                                    </p:anim>
                                  </p:childTnLst>
                                </p:cTn>
                              </p:par>
                            </p:childTnLst>
                          </p:cTn>
                        </p:par>
                        <p:par>
                          <p:cTn id="15" fill="hold">
                            <p:stCondLst>
                              <p:cond delay="5000"/>
                            </p:stCondLst>
                            <p:childTnLst>
                              <p:par>
                                <p:cTn id="16" presetID="23" presetClass="entr" presetSubtype="528" fill="hold" nodeType="afterEffect">
                                  <p:stCondLst>
                                    <p:cond delay="4000"/>
                                  </p:stCondLst>
                                  <p:childTnLst>
                                    <p:set>
                                      <p:cBhvr>
                                        <p:cTn id="17" dur="1" fill="hold">
                                          <p:stCondLst>
                                            <p:cond delay="0"/>
                                          </p:stCondLst>
                                        </p:cTn>
                                        <p:tgtEl>
                                          <p:spTgt spid="178180"/>
                                        </p:tgtEl>
                                        <p:attrNameLst>
                                          <p:attrName>style.visibility</p:attrName>
                                        </p:attrNameLst>
                                      </p:cBhvr>
                                      <p:to>
                                        <p:strVal val="visible"/>
                                      </p:to>
                                    </p:set>
                                    <p:anim calcmode="lin" valueType="num">
                                      <p:cBhvr>
                                        <p:cTn id="18" dur="500" fill="hold"/>
                                        <p:tgtEl>
                                          <p:spTgt spid="178180"/>
                                        </p:tgtEl>
                                        <p:attrNameLst>
                                          <p:attrName>ppt_w</p:attrName>
                                        </p:attrNameLst>
                                      </p:cBhvr>
                                      <p:tavLst>
                                        <p:tav tm="0">
                                          <p:val>
                                            <p:fltVal val="0"/>
                                          </p:val>
                                        </p:tav>
                                        <p:tav tm="100000">
                                          <p:val>
                                            <p:strVal val="#ppt_w"/>
                                          </p:val>
                                        </p:tav>
                                      </p:tavLst>
                                    </p:anim>
                                    <p:anim calcmode="lin" valueType="num">
                                      <p:cBhvr>
                                        <p:cTn id="19" dur="500" fill="hold"/>
                                        <p:tgtEl>
                                          <p:spTgt spid="178180"/>
                                        </p:tgtEl>
                                        <p:attrNameLst>
                                          <p:attrName>ppt_h</p:attrName>
                                        </p:attrNameLst>
                                      </p:cBhvr>
                                      <p:tavLst>
                                        <p:tav tm="0">
                                          <p:val>
                                            <p:fltVal val="0"/>
                                          </p:val>
                                        </p:tav>
                                        <p:tav tm="100000">
                                          <p:val>
                                            <p:strVal val="#ppt_h"/>
                                          </p:val>
                                        </p:tav>
                                      </p:tavLst>
                                    </p:anim>
                                    <p:anim calcmode="lin" valueType="num">
                                      <p:cBhvr>
                                        <p:cTn id="20" dur="500" fill="hold"/>
                                        <p:tgtEl>
                                          <p:spTgt spid="178180"/>
                                        </p:tgtEl>
                                        <p:attrNameLst>
                                          <p:attrName>ppt_x</p:attrName>
                                        </p:attrNameLst>
                                      </p:cBhvr>
                                      <p:tavLst>
                                        <p:tav tm="0">
                                          <p:val>
                                            <p:fltVal val="0.5"/>
                                          </p:val>
                                        </p:tav>
                                        <p:tav tm="100000">
                                          <p:val>
                                            <p:strVal val="#ppt_x"/>
                                          </p:val>
                                        </p:tav>
                                      </p:tavLst>
                                    </p:anim>
                                    <p:anim calcmode="lin" valueType="num">
                                      <p:cBhvr>
                                        <p:cTn id="21" dur="500" fill="hold"/>
                                        <p:tgtEl>
                                          <p:spTgt spid="17818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0" y="6357958"/>
            <a:ext cx="857224" cy="365125"/>
          </a:xfrm>
          <a:prstGeom prst="rect">
            <a:avLst/>
          </a:prstGeom>
        </p:spPr>
        <p:txBody>
          <a:bodyPr/>
          <a:lstStyle/>
          <a:p>
            <a:r>
              <a:rPr lang="en-US"/>
              <a:t>Slide </a:t>
            </a:r>
            <a:fld id="{1B144861-F0E6-41D6-B06A-2A1BC43F2163}" type="slidenum">
              <a:rPr lang="en-US"/>
              <a:pPr/>
              <a:t>13</a:t>
            </a:fld>
            <a:endParaRPr lang="en-US"/>
          </a:p>
        </p:txBody>
      </p:sp>
      <p:sp>
        <p:nvSpPr>
          <p:cNvPr id="180226" name="Rectangle 2"/>
          <p:cNvSpPr>
            <a:spLocks noGrp="1" noChangeArrowheads="1"/>
          </p:cNvSpPr>
          <p:nvPr>
            <p:ph type="title"/>
          </p:nvPr>
        </p:nvSpPr>
        <p:spPr>
          <a:xfrm>
            <a:off x="1276350" y="304800"/>
            <a:ext cx="7150100" cy="1143000"/>
          </a:xfrm>
        </p:spPr>
        <p:txBody>
          <a:bodyPr/>
          <a:lstStyle/>
          <a:p>
            <a:r>
              <a:rPr lang="en-GB"/>
              <a:t>Step 3: Calculate SS</a:t>
            </a:r>
            <a:r>
              <a:rPr lang="en-GB" baseline="-25000"/>
              <a:t>R</a:t>
            </a:r>
          </a:p>
        </p:txBody>
      </p:sp>
      <p:graphicFrame>
        <p:nvGraphicFramePr>
          <p:cNvPr id="180227" name="Object 3"/>
          <p:cNvGraphicFramePr>
            <a:graphicFrameLocks noChangeAspect="1"/>
          </p:cNvGraphicFramePr>
          <p:nvPr/>
        </p:nvGraphicFramePr>
        <p:xfrm>
          <a:off x="1255713" y="1687513"/>
          <a:ext cx="7624762" cy="431800"/>
        </p:xfrm>
        <a:graphic>
          <a:graphicData uri="http://schemas.openxmlformats.org/presentationml/2006/ole">
            <mc:AlternateContent xmlns:mc="http://schemas.openxmlformats.org/markup-compatibility/2006">
              <mc:Choice xmlns:v="urn:schemas-microsoft-com:vml" Requires="v">
                <p:oleObj spid="_x0000_s6153" name="Equation" r:id="rId4" imgW="4216320" imgH="241200" progId="Equation.3">
                  <p:embed/>
                </p:oleObj>
              </mc:Choice>
              <mc:Fallback>
                <p:oleObj name="Equation" r:id="rId4" imgW="42163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5713" y="1687513"/>
                        <a:ext cx="7624762" cy="431800"/>
                      </a:xfrm>
                      <a:prstGeom prst="rect">
                        <a:avLst/>
                      </a:prstGeom>
                      <a:solidFill>
                        <a:srgbClr val="FFFF00"/>
                      </a:solidFill>
                      <a:ln w="38100">
                        <a:solidFill>
                          <a:schemeClr val="tx2"/>
                        </a:solidFill>
                        <a:miter lim="800000"/>
                        <a:headEnd/>
                        <a:tailEnd/>
                      </a:ln>
                      <a:effectLst>
                        <a:outerShdw blurRad="63500" dist="89803" dir="2700000" algn="ctr" rotWithShape="0">
                          <a:schemeClr val="tx1">
                            <a:alpha val="74998"/>
                          </a:schemeClr>
                        </a:outerShdw>
                      </a:effectLst>
                    </p:spPr>
                  </p:pic>
                </p:oleObj>
              </mc:Fallback>
            </mc:AlternateContent>
          </a:graphicData>
        </a:graphic>
      </p:graphicFrame>
      <p:graphicFrame>
        <p:nvGraphicFramePr>
          <p:cNvPr id="180228" name="Object 4"/>
          <p:cNvGraphicFramePr>
            <a:graphicFrameLocks noChangeAspect="1"/>
          </p:cNvGraphicFramePr>
          <p:nvPr/>
        </p:nvGraphicFramePr>
        <p:xfrm>
          <a:off x="1252538" y="2635250"/>
          <a:ext cx="7561262" cy="2697163"/>
        </p:xfrm>
        <a:graphic>
          <a:graphicData uri="http://schemas.openxmlformats.org/presentationml/2006/ole">
            <mc:AlternateContent xmlns:mc="http://schemas.openxmlformats.org/markup-compatibility/2006">
              <mc:Choice xmlns:v="urn:schemas-microsoft-com:vml" Requires="v">
                <p:oleObj spid="_x0000_s6154" name="Equation" r:id="rId6" imgW="3441600" imgH="1231560" progId="Equation.3">
                  <p:embed/>
                </p:oleObj>
              </mc:Choice>
              <mc:Fallback>
                <p:oleObj name="Equation" r:id="rId6" imgW="3441600" imgH="12315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538" y="2635250"/>
                        <a:ext cx="7561262" cy="2697163"/>
                      </a:xfrm>
                      <a:prstGeom prst="rect">
                        <a:avLst/>
                      </a:prstGeom>
                      <a:solidFill>
                        <a:srgbClr val="FFFF00"/>
                      </a:solidFill>
                      <a:ln w="38100">
                        <a:solidFill>
                          <a:schemeClr val="tx2"/>
                        </a:solidFill>
                        <a:miter lim="800000"/>
                        <a:headEnd/>
                        <a:tailEnd/>
                      </a:ln>
                      <a:effectLst>
                        <a:outerShdw blurRad="63500" dist="89803" dir="2700000"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0226"/>
                                        </p:tgtEl>
                                        <p:attrNameLst>
                                          <p:attrName>style.visibility</p:attrName>
                                        </p:attrNameLst>
                                      </p:cBhvr>
                                      <p:to>
                                        <p:strVal val="visible"/>
                                      </p:to>
                                    </p:set>
                                    <p:animEffect transition="in" filter="dissolve">
                                      <p:cBhvr>
                                        <p:cTn id="7" dur="500"/>
                                        <p:tgtEl>
                                          <p:spTgt spid="180226"/>
                                        </p:tgtEl>
                                      </p:cBhvr>
                                    </p:animEffect>
                                  </p:childTnLst>
                                </p:cTn>
                              </p:par>
                            </p:childTnLst>
                          </p:cTn>
                        </p:par>
                        <p:par>
                          <p:cTn id="8" fill="hold">
                            <p:stCondLst>
                              <p:cond delay="500"/>
                            </p:stCondLst>
                            <p:childTnLst>
                              <p:par>
                                <p:cTn id="9" presetID="23" presetClass="entr" presetSubtype="528" fill="hold" nodeType="afterEffect">
                                  <p:stCondLst>
                                    <p:cond delay="3000"/>
                                  </p:stCondLst>
                                  <p:childTnLst>
                                    <p:set>
                                      <p:cBhvr>
                                        <p:cTn id="10" dur="1" fill="hold">
                                          <p:stCondLst>
                                            <p:cond delay="0"/>
                                          </p:stCondLst>
                                        </p:cTn>
                                        <p:tgtEl>
                                          <p:spTgt spid="180227"/>
                                        </p:tgtEl>
                                        <p:attrNameLst>
                                          <p:attrName>style.visibility</p:attrName>
                                        </p:attrNameLst>
                                      </p:cBhvr>
                                      <p:to>
                                        <p:strVal val="visible"/>
                                      </p:to>
                                    </p:set>
                                    <p:anim calcmode="lin" valueType="num">
                                      <p:cBhvr>
                                        <p:cTn id="11" dur="500" fill="hold"/>
                                        <p:tgtEl>
                                          <p:spTgt spid="180227"/>
                                        </p:tgtEl>
                                        <p:attrNameLst>
                                          <p:attrName>ppt_w</p:attrName>
                                        </p:attrNameLst>
                                      </p:cBhvr>
                                      <p:tavLst>
                                        <p:tav tm="0">
                                          <p:val>
                                            <p:fltVal val="0"/>
                                          </p:val>
                                        </p:tav>
                                        <p:tav tm="100000">
                                          <p:val>
                                            <p:strVal val="#ppt_w"/>
                                          </p:val>
                                        </p:tav>
                                      </p:tavLst>
                                    </p:anim>
                                    <p:anim calcmode="lin" valueType="num">
                                      <p:cBhvr>
                                        <p:cTn id="12" dur="500" fill="hold"/>
                                        <p:tgtEl>
                                          <p:spTgt spid="180227"/>
                                        </p:tgtEl>
                                        <p:attrNameLst>
                                          <p:attrName>ppt_h</p:attrName>
                                        </p:attrNameLst>
                                      </p:cBhvr>
                                      <p:tavLst>
                                        <p:tav tm="0">
                                          <p:val>
                                            <p:fltVal val="0"/>
                                          </p:val>
                                        </p:tav>
                                        <p:tav tm="100000">
                                          <p:val>
                                            <p:strVal val="#ppt_h"/>
                                          </p:val>
                                        </p:tav>
                                      </p:tavLst>
                                    </p:anim>
                                    <p:anim calcmode="lin" valueType="num">
                                      <p:cBhvr>
                                        <p:cTn id="13" dur="500" fill="hold"/>
                                        <p:tgtEl>
                                          <p:spTgt spid="180227"/>
                                        </p:tgtEl>
                                        <p:attrNameLst>
                                          <p:attrName>ppt_x</p:attrName>
                                        </p:attrNameLst>
                                      </p:cBhvr>
                                      <p:tavLst>
                                        <p:tav tm="0">
                                          <p:val>
                                            <p:fltVal val="0.5"/>
                                          </p:val>
                                        </p:tav>
                                        <p:tav tm="100000">
                                          <p:val>
                                            <p:strVal val="#ppt_x"/>
                                          </p:val>
                                        </p:tav>
                                      </p:tavLst>
                                    </p:anim>
                                    <p:anim calcmode="lin" valueType="num">
                                      <p:cBhvr>
                                        <p:cTn id="14" dur="500" fill="hold"/>
                                        <p:tgtEl>
                                          <p:spTgt spid="180227"/>
                                        </p:tgtEl>
                                        <p:attrNameLst>
                                          <p:attrName>ppt_y</p:attrName>
                                        </p:attrNameLst>
                                      </p:cBhvr>
                                      <p:tavLst>
                                        <p:tav tm="0">
                                          <p:val>
                                            <p:fltVal val="0.5"/>
                                          </p:val>
                                        </p:tav>
                                        <p:tav tm="100000">
                                          <p:val>
                                            <p:strVal val="#ppt_y"/>
                                          </p:val>
                                        </p:tav>
                                      </p:tavLst>
                                    </p:anim>
                                  </p:childTnLst>
                                </p:cTn>
                              </p:par>
                            </p:childTnLst>
                          </p:cTn>
                        </p:par>
                        <p:par>
                          <p:cTn id="15" fill="hold">
                            <p:stCondLst>
                              <p:cond delay="4000"/>
                            </p:stCondLst>
                            <p:childTnLst>
                              <p:par>
                                <p:cTn id="16" presetID="23" presetClass="entr" presetSubtype="528" fill="hold" nodeType="afterEffect">
                                  <p:stCondLst>
                                    <p:cond delay="4000"/>
                                  </p:stCondLst>
                                  <p:childTnLst>
                                    <p:set>
                                      <p:cBhvr>
                                        <p:cTn id="17" dur="1" fill="hold">
                                          <p:stCondLst>
                                            <p:cond delay="0"/>
                                          </p:stCondLst>
                                        </p:cTn>
                                        <p:tgtEl>
                                          <p:spTgt spid="180228"/>
                                        </p:tgtEl>
                                        <p:attrNameLst>
                                          <p:attrName>style.visibility</p:attrName>
                                        </p:attrNameLst>
                                      </p:cBhvr>
                                      <p:to>
                                        <p:strVal val="visible"/>
                                      </p:to>
                                    </p:set>
                                    <p:anim calcmode="lin" valueType="num">
                                      <p:cBhvr>
                                        <p:cTn id="18" dur="500" fill="hold"/>
                                        <p:tgtEl>
                                          <p:spTgt spid="180228"/>
                                        </p:tgtEl>
                                        <p:attrNameLst>
                                          <p:attrName>ppt_w</p:attrName>
                                        </p:attrNameLst>
                                      </p:cBhvr>
                                      <p:tavLst>
                                        <p:tav tm="0">
                                          <p:val>
                                            <p:fltVal val="0"/>
                                          </p:val>
                                        </p:tav>
                                        <p:tav tm="100000">
                                          <p:val>
                                            <p:strVal val="#ppt_w"/>
                                          </p:val>
                                        </p:tav>
                                      </p:tavLst>
                                    </p:anim>
                                    <p:anim calcmode="lin" valueType="num">
                                      <p:cBhvr>
                                        <p:cTn id="19" dur="500" fill="hold"/>
                                        <p:tgtEl>
                                          <p:spTgt spid="180228"/>
                                        </p:tgtEl>
                                        <p:attrNameLst>
                                          <p:attrName>ppt_h</p:attrName>
                                        </p:attrNameLst>
                                      </p:cBhvr>
                                      <p:tavLst>
                                        <p:tav tm="0">
                                          <p:val>
                                            <p:fltVal val="0"/>
                                          </p:val>
                                        </p:tav>
                                        <p:tav tm="100000">
                                          <p:val>
                                            <p:strVal val="#ppt_h"/>
                                          </p:val>
                                        </p:tav>
                                      </p:tavLst>
                                    </p:anim>
                                    <p:anim calcmode="lin" valueType="num">
                                      <p:cBhvr>
                                        <p:cTn id="20" dur="500" fill="hold"/>
                                        <p:tgtEl>
                                          <p:spTgt spid="180228"/>
                                        </p:tgtEl>
                                        <p:attrNameLst>
                                          <p:attrName>ppt_x</p:attrName>
                                        </p:attrNameLst>
                                      </p:cBhvr>
                                      <p:tavLst>
                                        <p:tav tm="0">
                                          <p:val>
                                            <p:fltVal val="0.5"/>
                                          </p:val>
                                        </p:tav>
                                        <p:tav tm="100000">
                                          <p:val>
                                            <p:strVal val="#ppt_x"/>
                                          </p:val>
                                        </p:tav>
                                      </p:tavLst>
                                    </p:anim>
                                    <p:anim calcmode="lin" valueType="num">
                                      <p:cBhvr>
                                        <p:cTn id="21" dur="500" fill="hold"/>
                                        <p:tgtEl>
                                          <p:spTgt spid="1802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a:stretch>
            <a:fillRect/>
          </a:stretch>
        </p:blipFill>
        <p:spPr bwMode="auto">
          <a:xfrm>
            <a:off x="899512" y="1824640"/>
            <a:ext cx="8241983" cy="4031933"/>
          </a:xfrm>
          <a:prstGeom prst="rect">
            <a:avLst/>
          </a:prstGeom>
          <a:noFill/>
          <a:ln w="9525">
            <a:noFill/>
            <a:miter lim="800000"/>
            <a:headEnd/>
            <a:tailEnd/>
          </a:ln>
        </p:spPr>
      </p:pic>
      <p:sp>
        <p:nvSpPr>
          <p:cNvPr id="6" name="Date Placeholder 3"/>
          <p:cNvSpPr>
            <a:spLocks noGrp="1"/>
          </p:cNvSpPr>
          <p:nvPr>
            <p:ph type="dt" sz="half" idx="4294967295"/>
          </p:nvPr>
        </p:nvSpPr>
        <p:spPr>
          <a:xfrm>
            <a:off x="0" y="6357958"/>
            <a:ext cx="857224" cy="365125"/>
          </a:xfrm>
          <a:prstGeom prst="rect">
            <a:avLst/>
          </a:prstGeom>
        </p:spPr>
        <p:txBody>
          <a:bodyPr/>
          <a:lstStyle/>
          <a:p>
            <a:r>
              <a:rPr lang="en-US"/>
              <a:t>Slide </a:t>
            </a:r>
            <a:fld id="{CF2C1DEF-8069-4D33-9B4E-5B062E168D62}" type="slidenum">
              <a:rPr lang="en-US"/>
              <a:pPr/>
              <a:t>14</a:t>
            </a:fld>
            <a:endParaRPr lang="en-US"/>
          </a:p>
        </p:txBody>
      </p:sp>
      <p:sp>
        <p:nvSpPr>
          <p:cNvPr id="182274" name="Rectangle 2"/>
          <p:cNvSpPr>
            <a:spLocks noGrp="1" noChangeArrowheads="1"/>
          </p:cNvSpPr>
          <p:nvPr>
            <p:ph type="title"/>
          </p:nvPr>
        </p:nvSpPr>
        <p:spPr>
          <a:xfrm>
            <a:off x="1360488" y="304800"/>
            <a:ext cx="7065962" cy="1143000"/>
          </a:xfrm>
        </p:spPr>
        <p:txBody>
          <a:bodyPr/>
          <a:lstStyle/>
          <a:p>
            <a:r>
              <a:rPr lang="en-GB"/>
              <a:t>Summary Table</a:t>
            </a:r>
            <a:endParaRPr lang="en-GB" baseline="-25000"/>
          </a:p>
        </p:txBody>
      </p:sp>
      <p:sp>
        <p:nvSpPr>
          <p:cNvPr id="182276" name="Rectangle 4"/>
          <p:cNvSpPr>
            <a:spLocks noChangeArrowheads="1"/>
          </p:cNvSpPr>
          <p:nvPr/>
        </p:nvSpPr>
        <p:spPr bwMode="auto">
          <a:xfrm>
            <a:off x="918616" y="3006725"/>
            <a:ext cx="8225384" cy="627063"/>
          </a:xfrm>
          <a:prstGeom prst="rect">
            <a:avLst/>
          </a:prstGeom>
          <a:solidFill>
            <a:schemeClr val="tx1"/>
          </a:solidFill>
          <a:ln w="9525">
            <a:solidFill>
              <a:schemeClr val="bg2"/>
            </a:solidFill>
            <a:miter lim="800000"/>
            <a:headEnd/>
            <a:tailEnd/>
          </a:ln>
          <a:effectLst/>
        </p:spPr>
        <p:txBody>
          <a:bodyPr wrap="none" anchor="ctr"/>
          <a:lstStyle/>
          <a:p>
            <a:endParaRPr lang="en-GB"/>
          </a:p>
        </p:txBody>
      </p:sp>
      <p:sp>
        <p:nvSpPr>
          <p:cNvPr id="182277" name="Rectangle 5"/>
          <p:cNvSpPr>
            <a:spLocks noChangeArrowheads="1"/>
          </p:cNvSpPr>
          <p:nvPr/>
        </p:nvSpPr>
        <p:spPr bwMode="auto">
          <a:xfrm>
            <a:off x="915550" y="4880304"/>
            <a:ext cx="8228450" cy="527268"/>
          </a:xfrm>
          <a:prstGeom prst="rect">
            <a:avLst/>
          </a:prstGeom>
          <a:solidFill>
            <a:schemeClr val="tx1"/>
          </a:solidFill>
          <a:ln w="9525">
            <a:solidFill>
              <a:schemeClr val="bg2"/>
            </a:solidFill>
            <a:miter lim="800000"/>
            <a:headEnd/>
            <a:tailEnd/>
          </a:ln>
          <a:effectLst/>
        </p:spPr>
        <p:txBody>
          <a:bodyPr wrap="none" anchor="ctr"/>
          <a:lstStyle/>
          <a:p>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2274"/>
                                        </p:tgtEl>
                                        <p:attrNameLst>
                                          <p:attrName>style.visibility</p:attrName>
                                        </p:attrNameLst>
                                      </p:cBhvr>
                                      <p:to>
                                        <p:strVal val="visible"/>
                                      </p:to>
                                    </p:set>
                                    <p:animEffect transition="in" filter="dissolve">
                                      <p:cBhvr>
                                        <p:cTn id="7" dur="500"/>
                                        <p:tgtEl>
                                          <p:spTgt spid="182274"/>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2276"/>
                                        </p:tgtEl>
                                        <p:attrNameLst>
                                          <p:attrName>style.visibility</p:attrName>
                                        </p:attrNameLst>
                                      </p:cBhvr>
                                      <p:to>
                                        <p:strVal val="visible"/>
                                      </p:to>
                                    </p:set>
                                    <p:animEffect transition="in" filter="dissolve">
                                      <p:cBhvr>
                                        <p:cTn id="15" dur="500"/>
                                        <p:tgtEl>
                                          <p:spTgt spid="18227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2277"/>
                                        </p:tgtEl>
                                        <p:attrNameLst>
                                          <p:attrName>style.visibility</p:attrName>
                                        </p:attrNameLst>
                                      </p:cBhvr>
                                      <p:to>
                                        <p:strVal val="visible"/>
                                      </p:to>
                                    </p:set>
                                    <p:animEffect transition="in" filter="dissolve">
                                      <p:cBhvr>
                                        <p:cTn id="18" dur="500"/>
                                        <p:tgtEl>
                                          <p:spTgt spid="182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4" grpId="0" autoUpdateAnimBg="0"/>
      <p:bldP spid="182276" grpId="0" animBg="1"/>
      <p:bldP spid="18227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529793B4-4369-4A81-9B5F-6984AA7BC77B}" type="slidenum">
              <a:rPr lang="en-US"/>
              <a:pPr/>
              <a:t>15</a:t>
            </a:fld>
            <a:endParaRPr lang="en-US"/>
          </a:p>
        </p:txBody>
      </p:sp>
      <p:sp>
        <p:nvSpPr>
          <p:cNvPr id="184322" name="Rectangle 2"/>
          <p:cNvSpPr>
            <a:spLocks noGrp="1" noChangeArrowheads="1"/>
          </p:cNvSpPr>
          <p:nvPr>
            <p:ph type="title"/>
          </p:nvPr>
        </p:nvSpPr>
        <p:spPr>
          <a:xfrm>
            <a:off x="1293813" y="274638"/>
            <a:ext cx="7621587" cy="1143000"/>
          </a:xfrm>
        </p:spPr>
        <p:txBody>
          <a:bodyPr>
            <a:normAutofit fontScale="90000"/>
          </a:bodyPr>
          <a:lstStyle/>
          <a:p>
            <a:r>
              <a:rPr lang="en-GB"/>
              <a:t>Interpretation: Main Effect Alcohol</a:t>
            </a:r>
            <a:endParaRPr lang="en-GB" baseline="-25000"/>
          </a:p>
        </p:txBody>
      </p:sp>
      <p:pic>
        <p:nvPicPr>
          <p:cNvPr id="6" name="Picture 5"/>
          <p:cNvPicPr>
            <a:picLocks noChangeAspect="1"/>
          </p:cNvPicPr>
          <p:nvPr/>
        </p:nvPicPr>
        <p:blipFill>
          <a:blip r:embed="rId3"/>
          <a:srcRect/>
          <a:stretch>
            <a:fillRect/>
          </a:stretch>
        </p:blipFill>
        <p:spPr bwMode="auto">
          <a:xfrm>
            <a:off x="2227246" y="1430322"/>
            <a:ext cx="4758076" cy="3818488"/>
          </a:xfrm>
          <a:prstGeom prst="rect">
            <a:avLst/>
          </a:prstGeom>
          <a:noFill/>
          <a:ln w="9525">
            <a:noFill/>
            <a:miter lim="800000"/>
            <a:headEnd/>
            <a:tailEnd/>
          </a:ln>
        </p:spPr>
      </p:pic>
      <p:sp>
        <p:nvSpPr>
          <p:cNvPr id="5" name="Text Box 102"/>
          <p:cNvSpPr txBox="1">
            <a:spLocks noChangeArrowheads="1"/>
          </p:cNvSpPr>
          <p:nvPr/>
        </p:nvSpPr>
        <p:spPr bwMode="auto">
          <a:xfrm>
            <a:off x="1357290" y="5286388"/>
            <a:ext cx="7264400" cy="92551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50000"/>
              </a:spcBef>
            </a:pPr>
            <a:r>
              <a:rPr lang="en-US" dirty="0">
                <a:solidFill>
                  <a:schemeClr val="bg1"/>
                </a:solidFill>
                <a:latin typeface="+mj-lt"/>
              </a:rPr>
              <a:t>There was a significant main effect of the amount of alcohol consumed at the night-club, on the attractiveness of the mate that was selected, </a:t>
            </a:r>
            <a:r>
              <a:rPr lang="en-US" i="1" dirty="0">
                <a:solidFill>
                  <a:schemeClr val="bg1"/>
                </a:solidFill>
                <a:latin typeface="+mj-lt"/>
              </a:rPr>
              <a:t>F</a:t>
            </a:r>
            <a:r>
              <a:rPr lang="en-US" dirty="0">
                <a:solidFill>
                  <a:schemeClr val="bg1"/>
                </a:solidFill>
                <a:latin typeface="+mj-lt"/>
              </a:rPr>
              <a:t>(2, 42) = 20.07, </a:t>
            </a:r>
            <a:r>
              <a:rPr lang="en-US" i="1" dirty="0">
                <a:solidFill>
                  <a:schemeClr val="bg1"/>
                </a:solidFill>
                <a:latin typeface="+mj-lt"/>
              </a:rPr>
              <a:t>p</a:t>
            </a:r>
            <a:r>
              <a:rPr lang="en-US" dirty="0">
                <a:solidFill>
                  <a:schemeClr val="bg1"/>
                </a:solidFill>
                <a:latin typeface="+mj-lt"/>
              </a:rPr>
              <a:t> &lt;  .001.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4322"/>
                                        </p:tgtEl>
                                        <p:attrNameLst>
                                          <p:attrName>style.visibility</p:attrName>
                                        </p:attrNameLst>
                                      </p:cBhvr>
                                      <p:to>
                                        <p:strVal val="visible"/>
                                      </p:to>
                                    </p:set>
                                    <p:animEffect transition="in" filter="dissolve">
                                      <p:cBhvr>
                                        <p:cTn id="7" dur="500"/>
                                        <p:tgtEl>
                                          <p:spTgt spid="184322"/>
                                        </p:tgtEl>
                                      </p:cBhvr>
                                    </p:animEffect>
                                  </p:childTnLst>
                                </p:cTn>
                              </p:par>
                              <p:par>
                                <p:cTn id="8" presetID="53"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2" grpId="0" autoUpdateAnimBg="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a:stretch>
            <a:fillRect/>
          </a:stretch>
        </p:blipFill>
        <p:spPr bwMode="auto">
          <a:xfrm>
            <a:off x="2714612" y="1428736"/>
            <a:ext cx="4705311" cy="3770233"/>
          </a:xfrm>
          <a:prstGeom prst="rect">
            <a:avLst/>
          </a:prstGeom>
          <a:noFill/>
          <a:ln w="9525">
            <a:noFill/>
            <a:miter lim="800000"/>
            <a:headEnd/>
            <a:tailEnd/>
          </a:ln>
        </p:spPr>
      </p:pic>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CEB01E6B-BFAE-4D6E-8CC7-2C56BAFD51AA}" type="slidenum">
              <a:rPr lang="en-US"/>
              <a:pPr/>
              <a:t>16</a:t>
            </a:fld>
            <a:endParaRPr lang="en-US"/>
          </a:p>
        </p:txBody>
      </p:sp>
      <p:sp>
        <p:nvSpPr>
          <p:cNvPr id="186370" name="Rectangle 2"/>
          <p:cNvSpPr>
            <a:spLocks noGrp="1" noChangeArrowheads="1"/>
          </p:cNvSpPr>
          <p:nvPr>
            <p:ph type="title"/>
          </p:nvPr>
        </p:nvSpPr>
        <p:spPr>
          <a:xfrm>
            <a:off x="1446213" y="274638"/>
            <a:ext cx="7240587" cy="1143000"/>
          </a:xfrm>
        </p:spPr>
        <p:txBody>
          <a:bodyPr>
            <a:normAutofit fontScale="90000"/>
          </a:bodyPr>
          <a:lstStyle/>
          <a:p>
            <a:r>
              <a:rPr lang="en-GB"/>
              <a:t>Interpretation: Main Effect Gender</a:t>
            </a:r>
            <a:endParaRPr lang="en-GB" baseline="-25000"/>
          </a:p>
        </p:txBody>
      </p:sp>
      <p:sp>
        <p:nvSpPr>
          <p:cNvPr id="5" name="Text Box 83"/>
          <p:cNvSpPr txBox="1">
            <a:spLocks noChangeArrowheads="1"/>
          </p:cNvSpPr>
          <p:nvPr/>
        </p:nvSpPr>
        <p:spPr bwMode="auto">
          <a:xfrm>
            <a:off x="1428728" y="5357826"/>
            <a:ext cx="7264400" cy="65087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50000"/>
              </a:spcBef>
            </a:pPr>
            <a:r>
              <a:rPr lang="en-US" dirty="0">
                <a:solidFill>
                  <a:schemeClr val="bg1"/>
                </a:solidFill>
              </a:rPr>
              <a:t>There was a </a:t>
            </a:r>
            <a:r>
              <a:rPr lang="en-US" dirty="0" err="1">
                <a:solidFill>
                  <a:schemeClr val="bg1"/>
                </a:solidFill>
              </a:rPr>
              <a:t>nonsignificant</a:t>
            </a:r>
            <a:r>
              <a:rPr lang="en-US" dirty="0">
                <a:solidFill>
                  <a:schemeClr val="bg1"/>
                </a:solidFill>
              </a:rPr>
              <a:t> main effect of gender on the attractiveness of selected mates, </a:t>
            </a:r>
            <a:r>
              <a:rPr lang="en-US" i="1" dirty="0">
                <a:solidFill>
                  <a:schemeClr val="bg1"/>
                </a:solidFill>
              </a:rPr>
              <a:t>F</a:t>
            </a:r>
            <a:r>
              <a:rPr lang="en-US" dirty="0">
                <a:solidFill>
                  <a:schemeClr val="bg1"/>
                </a:solidFill>
              </a:rPr>
              <a:t>(1, 42) = 2.03, </a:t>
            </a:r>
            <a:r>
              <a:rPr lang="en-US" i="1" dirty="0">
                <a:solidFill>
                  <a:schemeClr val="bg1"/>
                </a:solidFill>
              </a:rPr>
              <a:t>p</a:t>
            </a:r>
            <a:r>
              <a:rPr lang="en-US" dirty="0">
                <a:solidFill>
                  <a:schemeClr val="bg1"/>
                </a:solidFill>
              </a:rPr>
              <a:t> = .161.</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6370"/>
                                        </p:tgtEl>
                                        <p:attrNameLst>
                                          <p:attrName>style.visibility</p:attrName>
                                        </p:attrNameLst>
                                      </p:cBhvr>
                                      <p:to>
                                        <p:strVal val="visible"/>
                                      </p:to>
                                    </p:set>
                                    <p:animEffect transition="in" filter="dissolve">
                                      <p:cBhvr>
                                        <p:cTn id="7" dur="500"/>
                                        <p:tgtEl>
                                          <p:spTgt spid="1863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autoUpdateAnimBg="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0" y="6357958"/>
            <a:ext cx="857224" cy="365125"/>
          </a:xfrm>
          <a:prstGeom prst="rect">
            <a:avLst/>
          </a:prstGeom>
        </p:spPr>
        <p:txBody>
          <a:bodyPr/>
          <a:lstStyle/>
          <a:p>
            <a:r>
              <a:rPr lang="en-US"/>
              <a:t>Slide </a:t>
            </a:r>
            <a:fld id="{5CD3C52A-10A7-4CCB-8425-A7DC672933D2}" type="slidenum">
              <a:rPr lang="en-US"/>
              <a:pPr/>
              <a:t>17</a:t>
            </a:fld>
            <a:endParaRPr lang="en-US"/>
          </a:p>
        </p:txBody>
      </p:sp>
      <p:sp>
        <p:nvSpPr>
          <p:cNvPr id="188418" name="Rectangle 2"/>
          <p:cNvSpPr>
            <a:spLocks noGrp="1" noChangeArrowheads="1"/>
          </p:cNvSpPr>
          <p:nvPr>
            <p:ph type="title"/>
          </p:nvPr>
        </p:nvSpPr>
        <p:spPr>
          <a:xfrm>
            <a:off x="1747947" y="195811"/>
            <a:ext cx="6923087" cy="609600"/>
          </a:xfrm>
        </p:spPr>
        <p:txBody>
          <a:bodyPr>
            <a:normAutofit fontScale="90000"/>
          </a:bodyPr>
          <a:lstStyle/>
          <a:p>
            <a:r>
              <a:rPr lang="en-GB" sz="4000" dirty="0"/>
              <a:t>Interpretation: Interaction</a:t>
            </a:r>
            <a:endParaRPr lang="en-GB" sz="4000" baseline="-25000" dirty="0"/>
          </a:p>
        </p:txBody>
      </p:sp>
      <p:sp>
        <p:nvSpPr>
          <p:cNvPr id="188423" name="Text Box 7"/>
          <p:cNvSpPr txBox="1">
            <a:spLocks noChangeArrowheads="1"/>
          </p:cNvSpPr>
          <p:nvPr/>
        </p:nvSpPr>
        <p:spPr bwMode="auto">
          <a:xfrm>
            <a:off x="1511300" y="5295462"/>
            <a:ext cx="7264400" cy="925513"/>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spcBef>
                <a:spcPct val="50000"/>
              </a:spcBef>
            </a:pPr>
            <a:r>
              <a:rPr lang="en-US" dirty="0">
                <a:solidFill>
                  <a:schemeClr val="bg1"/>
                </a:solidFill>
              </a:rPr>
              <a:t>There was a significant interaction between the amount of alcohol consumed and the gender of the person selecting a mate, on the attractiveness of the partner selected, </a:t>
            </a:r>
            <a:r>
              <a:rPr lang="en-US" i="1" dirty="0">
                <a:solidFill>
                  <a:schemeClr val="bg1"/>
                </a:solidFill>
              </a:rPr>
              <a:t>F</a:t>
            </a:r>
            <a:r>
              <a:rPr lang="en-US" dirty="0">
                <a:solidFill>
                  <a:schemeClr val="bg1"/>
                </a:solidFill>
              </a:rPr>
              <a:t>(2, 42) = 11.91, </a:t>
            </a:r>
            <a:r>
              <a:rPr lang="en-US" i="1" dirty="0">
                <a:solidFill>
                  <a:schemeClr val="bg1"/>
                </a:solidFill>
              </a:rPr>
              <a:t>p</a:t>
            </a:r>
            <a:r>
              <a:rPr lang="en-US" dirty="0">
                <a:solidFill>
                  <a:schemeClr val="bg1"/>
                </a:solidFill>
              </a:rPr>
              <a:t> &lt; .001.</a:t>
            </a:r>
          </a:p>
        </p:txBody>
      </p:sp>
      <p:pic>
        <p:nvPicPr>
          <p:cNvPr id="2" name="Picture 1"/>
          <p:cNvPicPr>
            <a:picLocks noChangeAspect="1"/>
          </p:cNvPicPr>
          <p:nvPr/>
        </p:nvPicPr>
        <p:blipFill>
          <a:blip r:embed="rId3"/>
          <a:stretch>
            <a:fillRect/>
          </a:stretch>
        </p:blipFill>
        <p:spPr>
          <a:xfrm>
            <a:off x="1790699" y="838200"/>
            <a:ext cx="6641063" cy="44577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dissolve">
                                      <p:cBhvr>
                                        <p:cTn id="7" dur="500"/>
                                        <p:tgtEl>
                                          <p:spTgt spid="1884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8423"/>
                                        </p:tgtEl>
                                        <p:attrNameLst>
                                          <p:attrName>style.visibility</p:attrName>
                                        </p:attrNameLst>
                                      </p:cBhvr>
                                      <p:to>
                                        <p:strVal val="visible"/>
                                      </p:to>
                                    </p:set>
                                    <p:animEffect transition="in" filter="dissolve">
                                      <p:cBhvr>
                                        <p:cTn id="12" dur="500"/>
                                        <p:tgtEl>
                                          <p:spTgt spid="18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utoUpdateAnimBg="0"/>
      <p:bldP spid="1884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
          <p:cNvSpPr>
            <a:spLocks noGrp="1"/>
          </p:cNvSpPr>
          <p:nvPr>
            <p:ph type="dt" sz="half" idx="4294967295"/>
          </p:nvPr>
        </p:nvSpPr>
        <p:spPr>
          <a:xfrm>
            <a:off x="0" y="6357958"/>
            <a:ext cx="857224" cy="365125"/>
          </a:xfrm>
          <a:prstGeom prst="rect">
            <a:avLst/>
          </a:prstGeom>
        </p:spPr>
        <p:txBody>
          <a:bodyPr/>
          <a:lstStyle/>
          <a:p>
            <a:r>
              <a:rPr lang="en-US"/>
              <a:t>Slide </a:t>
            </a:r>
            <a:fld id="{33CBC20C-B24E-4FC1-BFD6-4F8A58CB2F2A}" type="slidenum">
              <a:rPr lang="en-US"/>
              <a:pPr/>
              <a:t>18</a:t>
            </a:fld>
            <a:endParaRPr lang="en-US"/>
          </a:p>
        </p:txBody>
      </p:sp>
      <p:pic>
        <p:nvPicPr>
          <p:cNvPr id="14" name="Picture 13"/>
          <p:cNvPicPr>
            <a:picLocks noChangeAspect="1"/>
          </p:cNvPicPr>
          <p:nvPr/>
        </p:nvPicPr>
        <p:blipFill>
          <a:blip r:embed="rId2"/>
          <a:srcRect/>
          <a:stretch>
            <a:fillRect/>
          </a:stretch>
        </p:blipFill>
        <p:spPr bwMode="auto">
          <a:xfrm>
            <a:off x="774701" y="1752600"/>
            <a:ext cx="3994150" cy="3200400"/>
          </a:xfrm>
          <a:prstGeom prst="rect">
            <a:avLst/>
          </a:prstGeom>
          <a:noFill/>
          <a:ln w="9525">
            <a:noFill/>
            <a:miter lim="800000"/>
            <a:headEnd/>
            <a:tailEnd/>
          </a:ln>
        </p:spPr>
      </p:pic>
      <p:pic>
        <p:nvPicPr>
          <p:cNvPr id="13" name="Picture 12"/>
          <p:cNvPicPr>
            <a:picLocks noChangeAspect="1"/>
          </p:cNvPicPr>
          <p:nvPr/>
        </p:nvPicPr>
        <p:blipFill>
          <a:blip r:embed="rId3"/>
          <a:srcRect/>
          <a:stretch>
            <a:fillRect/>
          </a:stretch>
        </p:blipFill>
        <p:spPr bwMode="auto">
          <a:xfrm>
            <a:off x="4991100" y="1905000"/>
            <a:ext cx="3994150" cy="3200400"/>
          </a:xfrm>
          <a:prstGeom prst="rect">
            <a:avLst/>
          </a:prstGeom>
          <a:noFill/>
          <a:ln w="9525">
            <a:noFill/>
            <a:miter lim="800000"/>
            <a:headEnd/>
            <a:tailEnd/>
          </a:ln>
        </p:spPr>
      </p:pic>
      <p:sp>
        <p:nvSpPr>
          <p:cNvPr id="15" name="Rectangle 14"/>
          <p:cNvSpPr/>
          <p:nvPr/>
        </p:nvSpPr>
        <p:spPr>
          <a:xfrm>
            <a:off x="1308100" y="4762500"/>
            <a:ext cx="2743200" cy="156966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96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Yes</a:t>
            </a:r>
            <a:endParaRPr lang="en-US" sz="96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6" name="Rectangle 15"/>
          <p:cNvSpPr/>
          <p:nvPr/>
        </p:nvSpPr>
        <p:spPr>
          <a:xfrm>
            <a:off x="5219700" y="4838700"/>
            <a:ext cx="3136900" cy="156966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96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No</a:t>
            </a:r>
            <a:endParaRPr lang="en-US" sz="96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91498" name="Rectangle 10"/>
          <p:cNvSpPr>
            <a:spLocks noGrp="1" noChangeArrowheads="1"/>
          </p:cNvSpPr>
          <p:nvPr>
            <p:ph type="title" idx="4294967295"/>
          </p:nvPr>
        </p:nvSpPr>
        <p:spPr>
          <a:xfrm>
            <a:off x="488731" y="330200"/>
            <a:ext cx="7969469" cy="1143000"/>
          </a:xfrm>
        </p:spPr>
        <p:txBody>
          <a:bodyPr>
            <a:normAutofit fontScale="90000"/>
          </a:bodyPr>
          <a:lstStyle/>
          <a:p>
            <a:r>
              <a:rPr lang="en-GB" dirty="0" smtClean="0"/>
              <a:t>  Is </a:t>
            </a:r>
            <a:r>
              <a:rPr lang="en-GB" dirty="0" smtClean="0"/>
              <a:t>there likely to be a significant interaction effect?</a:t>
            </a:r>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a:stretch>
            <a:fillRect/>
          </a:stretch>
        </p:blipFill>
        <p:spPr bwMode="auto">
          <a:xfrm>
            <a:off x="4650581" y="1856937"/>
            <a:ext cx="4493419" cy="3600450"/>
          </a:xfrm>
          <a:prstGeom prst="rect">
            <a:avLst/>
          </a:prstGeom>
          <a:noFill/>
          <a:ln w="9525">
            <a:noFill/>
            <a:miter lim="800000"/>
            <a:headEnd/>
            <a:tailEnd/>
          </a:ln>
        </p:spPr>
      </p:pic>
      <p:pic>
        <p:nvPicPr>
          <p:cNvPr id="8" name="Picture 7"/>
          <p:cNvPicPr>
            <a:picLocks noChangeAspect="1"/>
          </p:cNvPicPr>
          <p:nvPr/>
        </p:nvPicPr>
        <p:blipFill>
          <a:blip r:embed="rId3"/>
          <a:srcRect/>
          <a:stretch>
            <a:fillRect/>
          </a:stretch>
        </p:blipFill>
        <p:spPr bwMode="auto">
          <a:xfrm>
            <a:off x="0" y="1885294"/>
            <a:ext cx="4507706" cy="3614738"/>
          </a:xfrm>
          <a:prstGeom prst="rect">
            <a:avLst/>
          </a:prstGeom>
          <a:noFill/>
          <a:ln w="9525">
            <a:noFill/>
            <a:miter lim="800000"/>
            <a:headEnd/>
            <a:tailEnd/>
          </a:ln>
        </p:spPr>
      </p:pic>
      <p:sp>
        <p:nvSpPr>
          <p:cNvPr id="11" name="Date Placeholder 1"/>
          <p:cNvSpPr>
            <a:spLocks noGrp="1"/>
          </p:cNvSpPr>
          <p:nvPr>
            <p:ph type="dt" sz="half" idx="4294967295"/>
          </p:nvPr>
        </p:nvSpPr>
        <p:spPr>
          <a:xfrm>
            <a:off x="0" y="6357958"/>
            <a:ext cx="857224" cy="365125"/>
          </a:xfrm>
          <a:prstGeom prst="rect">
            <a:avLst/>
          </a:prstGeom>
        </p:spPr>
        <p:txBody>
          <a:bodyPr/>
          <a:lstStyle/>
          <a:p>
            <a:r>
              <a:rPr lang="en-US"/>
              <a:t>Slide </a:t>
            </a:r>
            <a:fld id="{33CBC20C-B24E-4FC1-BFD6-4F8A58CB2F2A}" type="slidenum">
              <a:rPr lang="en-US"/>
              <a:pPr/>
              <a:t>19</a:t>
            </a:fld>
            <a:endParaRPr lang="en-US"/>
          </a:p>
        </p:txBody>
      </p:sp>
      <p:sp>
        <p:nvSpPr>
          <p:cNvPr id="191498" name="Rectangle 10"/>
          <p:cNvSpPr>
            <a:spLocks noGrp="1" noChangeArrowheads="1"/>
          </p:cNvSpPr>
          <p:nvPr>
            <p:ph type="title" idx="4294967295"/>
          </p:nvPr>
        </p:nvSpPr>
        <p:spPr>
          <a:xfrm>
            <a:off x="488731" y="330200"/>
            <a:ext cx="7969469" cy="1143000"/>
          </a:xfrm>
        </p:spPr>
        <p:txBody>
          <a:bodyPr>
            <a:normAutofit fontScale="90000"/>
          </a:bodyPr>
          <a:lstStyle/>
          <a:p>
            <a:r>
              <a:rPr lang="en-GB" dirty="0" smtClean="0"/>
              <a:t>Is there likely to be a significant interaction effect?</a:t>
            </a:r>
            <a:endParaRPr lang="en-GB" dirty="0"/>
          </a:p>
        </p:txBody>
      </p:sp>
      <p:sp>
        <p:nvSpPr>
          <p:cNvPr id="15" name="Rectangle 14"/>
          <p:cNvSpPr/>
          <p:nvPr/>
        </p:nvSpPr>
        <p:spPr>
          <a:xfrm>
            <a:off x="854934" y="5079914"/>
            <a:ext cx="2723837" cy="156966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96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No</a:t>
            </a:r>
            <a:endParaRPr lang="en-US" sz="96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16" name="Rectangle 15"/>
          <p:cNvSpPr/>
          <p:nvPr/>
        </p:nvSpPr>
        <p:spPr>
          <a:xfrm>
            <a:off x="5689693" y="5090424"/>
            <a:ext cx="2723837" cy="1569660"/>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96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Yes</a:t>
            </a:r>
            <a:endParaRPr lang="en-US" sz="96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dissolv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2ABE5D79-C13B-411F-B4D7-B16041737492}" type="slidenum">
              <a:rPr lang="en-US"/>
              <a:pPr/>
              <a:t>2</a:t>
            </a:fld>
            <a:endParaRPr lang="en-US"/>
          </a:p>
        </p:txBody>
      </p:sp>
      <p:sp>
        <p:nvSpPr>
          <p:cNvPr id="157698" name="Rectangle 2"/>
          <p:cNvSpPr>
            <a:spLocks noGrp="1" noChangeArrowheads="1"/>
          </p:cNvSpPr>
          <p:nvPr>
            <p:ph type="title"/>
          </p:nvPr>
        </p:nvSpPr>
        <p:spPr>
          <a:xfrm>
            <a:off x="1193800" y="323850"/>
            <a:ext cx="7188200" cy="1428750"/>
          </a:xfrm>
        </p:spPr>
        <p:txBody>
          <a:bodyPr/>
          <a:lstStyle/>
          <a:p>
            <a:r>
              <a:rPr lang="en-GB" dirty="0" smtClean="0"/>
              <a:t>Aims</a:t>
            </a:r>
            <a:endParaRPr lang="en-GB" dirty="0"/>
          </a:p>
        </p:txBody>
      </p:sp>
      <p:sp>
        <p:nvSpPr>
          <p:cNvPr id="157699" name="Rectangle 3"/>
          <p:cNvSpPr>
            <a:spLocks noGrp="1" noChangeArrowheads="1"/>
          </p:cNvSpPr>
          <p:nvPr>
            <p:ph type="body" idx="1"/>
          </p:nvPr>
        </p:nvSpPr>
        <p:spPr>
          <a:xfrm>
            <a:off x="1371600" y="2133600"/>
            <a:ext cx="7434263" cy="4079875"/>
          </a:xfrm>
        </p:spPr>
        <p:txBody>
          <a:bodyPr/>
          <a:lstStyle/>
          <a:p>
            <a:pPr>
              <a:lnSpc>
                <a:spcPct val="90000"/>
              </a:lnSpc>
            </a:pPr>
            <a:r>
              <a:rPr lang="en-GB" sz="4000" dirty="0"/>
              <a:t>Rationale of </a:t>
            </a:r>
            <a:r>
              <a:rPr lang="en-GB" sz="4000" dirty="0" smtClean="0"/>
              <a:t>Factorial </a:t>
            </a:r>
            <a:r>
              <a:rPr lang="en-GB" sz="4000" dirty="0"/>
              <a:t>ANOVA</a:t>
            </a:r>
          </a:p>
          <a:p>
            <a:pPr>
              <a:lnSpc>
                <a:spcPct val="90000"/>
              </a:lnSpc>
            </a:pPr>
            <a:r>
              <a:rPr lang="en-GB" sz="4000" dirty="0"/>
              <a:t>Partitioning Variance</a:t>
            </a:r>
          </a:p>
          <a:p>
            <a:pPr>
              <a:lnSpc>
                <a:spcPct val="90000"/>
              </a:lnSpc>
            </a:pPr>
            <a:r>
              <a:rPr lang="en-GB" sz="4000" dirty="0"/>
              <a:t>Interaction Effects</a:t>
            </a:r>
          </a:p>
          <a:p>
            <a:pPr lvl="1">
              <a:lnSpc>
                <a:spcPct val="90000"/>
              </a:lnSpc>
            </a:pPr>
            <a:r>
              <a:rPr lang="en-GB" sz="3600" dirty="0"/>
              <a:t>Interaction Graphs</a:t>
            </a:r>
          </a:p>
          <a:p>
            <a:pPr lvl="1">
              <a:lnSpc>
                <a:spcPct val="90000"/>
              </a:lnSpc>
            </a:pPr>
            <a:r>
              <a:rPr lang="en-GB" sz="3600" dirty="0"/>
              <a:t>Interpretation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157698"/>
                                        </p:tgtEl>
                                        <p:attrNameLst>
                                          <p:attrName>style.visibility</p:attrName>
                                        </p:attrNameLst>
                                      </p:cBhvr>
                                      <p:to>
                                        <p:strVal val="visible"/>
                                      </p:to>
                                    </p:set>
                                    <p:animEffect transition="in" filter="dissolve">
                                      <p:cBhvr>
                                        <p:cTn id="7" dur="500"/>
                                        <p:tgtEl>
                                          <p:spTgt spid="157698"/>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157699">
                                            <p:txEl>
                                              <p:pRg st="0" end="0"/>
                                            </p:txEl>
                                          </p:spTgt>
                                        </p:tgtEl>
                                        <p:attrNameLst>
                                          <p:attrName>style.visibility</p:attrName>
                                        </p:attrNameLst>
                                      </p:cBhvr>
                                      <p:to>
                                        <p:strVal val="visible"/>
                                      </p:to>
                                    </p:set>
                                    <p:animEffect transition="in" filter="dissolve">
                                      <p:cBhvr>
                                        <p:cTn id="11" dur="500"/>
                                        <p:tgtEl>
                                          <p:spTgt spid="157699">
                                            <p:txEl>
                                              <p:pRg st="0" end="0"/>
                                            </p:txEl>
                                          </p:spTgt>
                                        </p:tgtEl>
                                      </p:cBhvr>
                                    </p:animEffect>
                                  </p:childTnLst>
                                </p:cTn>
                              </p:par>
                            </p:childTnLst>
                          </p:cTn>
                        </p:par>
                        <p:par>
                          <p:cTn id="12" fill="hold">
                            <p:stCondLst>
                              <p:cond delay="4000"/>
                            </p:stCondLst>
                            <p:childTnLst>
                              <p:par>
                                <p:cTn id="13" presetID="9" presetClass="entr" presetSubtype="0" fill="hold" grpId="0" nodeType="afterEffect">
                                  <p:stCondLst>
                                    <p:cond delay="2000"/>
                                  </p:stCondLst>
                                  <p:childTnLst>
                                    <p:set>
                                      <p:cBhvr>
                                        <p:cTn id="14" dur="1" fill="hold">
                                          <p:stCondLst>
                                            <p:cond delay="0"/>
                                          </p:stCondLst>
                                        </p:cTn>
                                        <p:tgtEl>
                                          <p:spTgt spid="157699">
                                            <p:txEl>
                                              <p:pRg st="1" end="1"/>
                                            </p:txEl>
                                          </p:spTgt>
                                        </p:tgtEl>
                                        <p:attrNameLst>
                                          <p:attrName>style.visibility</p:attrName>
                                        </p:attrNameLst>
                                      </p:cBhvr>
                                      <p:to>
                                        <p:strVal val="visible"/>
                                      </p:to>
                                    </p:set>
                                    <p:animEffect transition="in" filter="dissolve">
                                      <p:cBhvr>
                                        <p:cTn id="15" dur="500"/>
                                        <p:tgtEl>
                                          <p:spTgt spid="157699">
                                            <p:txEl>
                                              <p:pRg st="1" end="1"/>
                                            </p:txEl>
                                          </p:spTgt>
                                        </p:tgtEl>
                                      </p:cBhvr>
                                    </p:animEffect>
                                  </p:childTnLst>
                                </p:cTn>
                              </p:par>
                            </p:childTnLst>
                          </p:cTn>
                        </p:par>
                        <p:par>
                          <p:cTn id="16" fill="hold">
                            <p:stCondLst>
                              <p:cond delay="6500"/>
                            </p:stCondLst>
                            <p:childTnLst>
                              <p:par>
                                <p:cTn id="17" presetID="9" presetClass="entr" presetSubtype="0" fill="hold" grpId="0" nodeType="afterEffect">
                                  <p:stCondLst>
                                    <p:cond delay="2000"/>
                                  </p:stCondLst>
                                  <p:childTnLst>
                                    <p:set>
                                      <p:cBhvr>
                                        <p:cTn id="18" dur="1" fill="hold">
                                          <p:stCondLst>
                                            <p:cond delay="0"/>
                                          </p:stCondLst>
                                        </p:cTn>
                                        <p:tgtEl>
                                          <p:spTgt spid="157699">
                                            <p:txEl>
                                              <p:pRg st="2" end="2"/>
                                            </p:txEl>
                                          </p:spTgt>
                                        </p:tgtEl>
                                        <p:attrNameLst>
                                          <p:attrName>style.visibility</p:attrName>
                                        </p:attrNameLst>
                                      </p:cBhvr>
                                      <p:to>
                                        <p:strVal val="visible"/>
                                      </p:to>
                                    </p:set>
                                    <p:animEffect transition="in" filter="dissolve">
                                      <p:cBhvr>
                                        <p:cTn id="19" dur="500"/>
                                        <p:tgtEl>
                                          <p:spTgt spid="157699">
                                            <p:txEl>
                                              <p:pRg st="2" end="2"/>
                                            </p:txEl>
                                          </p:spTgt>
                                        </p:tgtEl>
                                      </p:cBhvr>
                                    </p:animEffect>
                                  </p:childTnLst>
                                </p:cTn>
                              </p:par>
                              <p:par>
                                <p:cTn id="20" presetID="9" presetClass="entr" presetSubtype="0" fill="hold" grpId="0" nodeType="withEffect">
                                  <p:stCondLst>
                                    <p:cond delay="2000"/>
                                  </p:stCondLst>
                                  <p:childTnLst>
                                    <p:set>
                                      <p:cBhvr>
                                        <p:cTn id="21" dur="1" fill="hold">
                                          <p:stCondLst>
                                            <p:cond delay="0"/>
                                          </p:stCondLst>
                                        </p:cTn>
                                        <p:tgtEl>
                                          <p:spTgt spid="157699">
                                            <p:txEl>
                                              <p:pRg st="3" end="3"/>
                                            </p:txEl>
                                          </p:spTgt>
                                        </p:tgtEl>
                                        <p:attrNameLst>
                                          <p:attrName>style.visibility</p:attrName>
                                        </p:attrNameLst>
                                      </p:cBhvr>
                                      <p:to>
                                        <p:strVal val="visible"/>
                                      </p:to>
                                    </p:set>
                                    <p:animEffect transition="in" filter="dissolve">
                                      <p:cBhvr>
                                        <p:cTn id="22" dur="500"/>
                                        <p:tgtEl>
                                          <p:spTgt spid="157699">
                                            <p:txEl>
                                              <p:pRg st="3" end="3"/>
                                            </p:txEl>
                                          </p:spTgt>
                                        </p:tgtEl>
                                      </p:cBhvr>
                                    </p:animEffect>
                                  </p:childTnLst>
                                </p:cTn>
                              </p:par>
                              <p:par>
                                <p:cTn id="23" presetID="9" presetClass="entr" presetSubtype="0" fill="hold" grpId="0" nodeType="withEffect">
                                  <p:stCondLst>
                                    <p:cond delay="2000"/>
                                  </p:stCondLst>
                                  <p:childTnLst>
                                    <p:set>
                                      <p:cBhvr>
                                        <p:cTn id="24" dur="1" fill="hold">
                                          <p:stCondLst>
                                            <p:cond delay="0"/>
                                          </p:stCondLst>
                                        </p:cTn>
                                        <p:tgtEl>
                                          <p:spTgt spid="157699">
                                            <p:txEl>
                                              <p:pRg st="4" end="4"/>
                                            </p:txEl>
                                          </p:spTgt>
                                        </p:tgtEl>
                                        <p:attrNameLst>
                                          <p:attrName>style.visibility</p:attrName>
                                        </p:attrNameLst>
                                      </p:cBhvr>
                                      <p:to>
                                        <p:strVal val="visible"/>
                                      </p:to>
                                    </p:set>
                                    <p:animEffect transition="in" filter="dissolve">
                                      <p:cBhvr>
                                        <p:cTn id="25" dur="500"/>
                                        <p:tgtEl>
                                          <p:spTgt spid="1576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utoUpdateAnimBg="0"/>
      <p:bldP spid="157699" grpId="0" build="p" autoUpdateAnimBg="0" advAuto="200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GB"/>
              <a:t>What is Two-Way Independent ANOVA?</a:t>
            </a:r>
          </a:p>
        </p:txBody>
      </p:sp>
      <p:sp>
        <p:nvSpPr>
          <p:cNvPr id="2" name="Content Placeholder 1"/>
          <p:cNvSpPr>
            <a:spLocks noGrp="1"/>
          </p:cNvSpPr>
          <p:nvPr>
            <p:ph idx="1"/>
          </p:nvPr>
        </p:nvSpPr>
        <p:spPr/>
        <p:txBody>
          <a:bodyPr/>
          <a:lstStyle/>
          <a:p>
            <a:r>
              <a:rPr lang="en-GB" dirty="0"/>
              <a:t>Two Independent Variables</a:t>
            </a:r>
          </a:p>
          <a:p>
            <a:pPr lvl="1"/>
            <a:r>
              <a:rPr lang="en-GB" dirty="0"/>
              <a:t>Two-way = 2 Independent variables</a:t>
            </a:r>
          </a:p>
          <a:p>
            <a:pPr lvl="1"/>
            <a:r>
              <a:rPr lang="en-GB" dirty="0"/>
              <a:t>Three-way = 3 Independent variables</a:t>
            </a:r>
          </a:p>
          <a:p>
            <a:r>
              <a:rPr lang="en-GB" dirty="0"/>
              <a:t>Different participants in </a:t>
            </a:r>
            <a:r>
              <a:rPr lang="en-GB" i="1" dirty="0"/>
              <a:t>all</a:t>
            </a:r>
            <a:r>
              <a:rPr lang="en-GB" dirty="0"/>
              <a:t> conditions.</a:t>
            </a:r>
          </a:p>
          <a:p>
            <a:pPr lvl="1"/>
            <a:r>
              <a:rPr lang="en-GB" dirty="0"/>
              <a:t>Independent = ‘different participants’</a:t>
            </a:r>
          </a:p>
          <a:p>
            <a:r>
              <a:rPr lang="en-GB" dirty="0"/>
              <a:t>Several Independent Variables is known as a factorial design</a:t>
            </a:r>
            <a:endParaRPr lang="en-US" dirty="0"/>
          </a:p>
        </p:txBody>
      </p:sp>
      <p:sp>
        <p:nvSpPr>
          <p:cNvPr id="4" name="Date Placeholder 3"/>
          <p:cNvSpPr>
            <a:spLocks noGrp="1"/>
          </p:cNvSpPr>
          <p:nvPr>
            <p:ph type="dt" sz="half" idx="4294967295"/>
          </p:nvPr>
        </p:nvSpPr>
        <p:spPr>
          <a:xfrm>
            <a:off x="0" y="6357938"/>
            <a:ext cx="857250" cy="365125"/>
          </a:xfrm>
          <a:prstGeom prst="rect">
            <a:avLst/>
          </a:prstGeom>
        </p:spPr>
        <p:txBody>
          <a:bodyPr/>
          <a:lstStyle/>
          <a:p>
            <a:r>
              <a:rPr lang="en-US"/>
              <a:t>Slide </a:t>
            </a:r>
            <a:fld id="{FF6B7EA2-6B7F-4FF3-912E-E937EFDD764F}" type="slidenum">
              <a:rPr lang="en-US"/>
              <a:pPr/>
              <a:t>3</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8722"/>
                                        </p:tgtEl>
                                        <p:attrNameLst>
                                          <p:attrName>style.visibility</p:attrName>
                                        </p:attrNameLst>
                                      </p:cBhvr>
                                      <p:to>
                                        <p:strVal val="visible"/>
                                      </p:to>
                                    </p:set>
                                    <p:animEffect transition="in" filter="dissolve">
                                      <p:cBhvr>
                                        <p:cTn id="7" dur="500"/>
                                        <p:tgtEl>
                                          <p:spTgt spid="158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1E1E0429-695A-4E82-8928-1EF289FB5DC9}" type="slidenum">
              <a:rPr lang="en-US"/>
              <a:pPr/>
              <a:t>4</a:t>
            </a:fld>
            <a:endParaRPr lang="en-US"/>
          </a:p>
        </p:txBody>
      </p:sp>
      <p:sp>
        <p:nvSpPr>
          <p:cNvPr id="160770" name="Rectangle 2"/>
          <p:cNvSpPr>
            <a:spLocks noGrp="1" noChangeArrowheads="1"/>
          </p:cNvSpPr>
          <p:nvPr>
            <p:ph type="title"/>
          </p:nvPr>
        </p:nvSpPr>
        <p:spPr>
          <a:xfrm>
            <a:off x="1130300" y="344488"/>
            <a:ext cx="7772400" cy="1143000"/>
          </a:xfrm>
        </p:spPr>
        <p:txBody>
          <a:bodyPr/>
          <a:lstStyle/>
          <a:p>
            <a:r>
              <a:rPr lang="en-GB"/>
              <a:t>Benefit of Factorial Designs</a:t>
            </a:r>
          </a:p>
        </p:txBody>
      </p:sp>
      <p:sp>
        <p:nvSpPr>
          <p:cNvPr id="160771" name="Rectangle 3"/>
          <p:cNvSpPr>
            <a:spLocks noGrp="1" noChangeArrowheads="1"/>
          </p:cNvSpPr>
          <p:nvPr>
            <p:ph type="body" idx="1"/>
          </p:nvPr>
        </p:nvSpPr>
        <p:spPr>
          <a:xfrm>
            <a:off x="1282700" y="1671638"/>
            <a:ext cx="7410450" cy="4373562"/>
          </a:xfrm>
          <a:noFill/>
        </p:spPr>
        <p:txBody>
          <a:bodyPr/>
          <a:lstStyle/>
          <a:p>
            <a:pPr>
              <a:lnSpc>
                <a:spcPct val="90000"/>
              </a:lnSpc>
            </a:pPr>
            <a:r>
              <a:rPr lang="en-GB" sz="2800"/>
              <a:t>We can look at how variables </a:t>
            </a:r>
            <a:r>
              <a:rPr lang="en-GB" sz="2800" i="1"/>
              <a:t>Interact</a:t>
            </a:r>
            <a:r>
              <a:rPr lang="en-GB" sz="2800"/>
              <a:t>.</a:t>
            </a:r>
          </a:p>
          <a:p>
            <a:pPr>
              <a:lnSpc>
                <a:spcPct val="90000"/>
              </a:lnSpc>
            </a:pPr>
            <a:r>
              <a:rPr lang="en-GB" sz="2800"/>
              <a:t>Interactions</a:t>
            </a:r>
          </a:p>
          <a:p>
            <a:pPr lvl="1">
              <a:lnSpc>
                <a:spcPct val="90000"/>
              </a:lnSpc>
            </a:pPr>
            <a:r>
              <a:rPr lang="en-GB" sz="2400"/>
              <a:t>Show how the effects of one IV might depend on the effects of another</a:t>
            </a:r>
          </a:p>
          <a:p>
            <a:pPr lvl="1">
              <a:lnSpc>
                <a:spcPct val="90000"/>
              </a:lnSpc>
            </a:pPr>
            <a:r>
              <a:rPr lang="en-GB" sz="2400"/>
              <a:t>Are often more interesting than main effects.</a:t>
            </a:r>
            <a:endParaRPr lang="en-GB" sz="2400" b="1">
              <a:solidFill>
                <a:srgbClr val="FFFF00"/>
              </a:solidFill>
            </a:endParaRPr>
          </a:p>
          <a:p>
            <a:pPr>
              <a:lnSpc>
                <a:spcPct val="90000"/>
              </a:lnSpc>
            </a:pPr>
            <a:r>
              <a:rPr lang="en-GB" sz="2800"/>
              <a:t>Examples</a:t>
            </a:r>
          </a:p>
          <a:p>
            <a:pPr lvl="1">
              <a:lnSpc>
                <a:spcPct val="90000"/>
              </a:lnSpc>
            </a:pPr>
            <a:r>
              <a:rPr lang="en-GB" sz="2400"/>
              <a:t>Interaction between hangover and lecture topic on sleeping during lectures.</a:t>
            </a:r>
          </a:p>
          <a:p>
            <a:pPr lvl="2">
              <a:lnSpc>
                <a:spcPct val="90000"/>
              </a:lnSpc>
            </a:pPr>
            <a:r>
              <a:rPr lang="en-GB" sz="2000"/>
              <a:t>A hangover might have more effect on sleepiness during a stats lecture than during a clinical one.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dissolve">
                                      <p:cBhvr>
                                        <p:cTn id="7" dur="500"/>
                                        <p:tgtEl>
                                          <p:spTgt spid="1607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0771">
                                            <p:txEl>
                                              <p:pRg st="0" end="0"/>
                                            </p:txEl>
                                          </p:spTgt>
                                        </p:tgtEl>
                                        <p:attrNameLst>
                                          <p:attrName>style.visibility</p:attrName>
                                        </p:attrNameLst>
                                      </p:cBhvr>
                                      <p:to>
                                        <p:strVal val="visible"/>
                                      </p:to>
                                    </p:set>
                                    <p:animEffect transition="in" filter="dissolve">
                                      <p:cBhvr>
                                        <p:cTn id="12" dur="500"/>
                                        <p:tgtEl>
                                          <p:spTgt spid="16077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0771">
                                            <p:txEl>
                                              <p:pRg st="1" end="1"/>
                                            </p:txEl>
                                          </p:spTgt>
                                        </p:tgtEl>
                                        <p:attrNameLst>
                                          <p:attrName>style.visibility</p:attrName>
                                        </p:attrNameLst>
                                      </p:cBhvr>
                                      <p:to>
                                        <p:strVal val="visible"/>
                                      </p:to>
                                    </p:set>
                                    <p:animEffect transition="in" filter="dissolve">
                                      <p:cBhvr>
                                        <p:cTn id="17" dur="500"/>
                                        <p:tgtEl>
                                          <p:spTgt spid="160771">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60771">
                                            <p:txEl>
                                              <p:pRg st="2" end="2"/>
                                            </p:txEl>
                                          </p:spTgt>
                                        </p:tgtEl>
                                        <p:attrNameLst>
                                          <p:attrName>style.visibility</p:attrName>
                                        </p:attrNameLst>
                                      </p:cBhvr>
                                      <p:to>
                                        <p:strVal val="visible"/>
                                      </p:to>
                                    </p:set>
                                    <p:animEffect transition="in" filter="dissolve">
                                      <p:cBhvr>
                                        <p:cTn id="20" dur="500"/>
                                        <p:tgtEl>
                                          <p:spTgt spid="16077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60771">
                                            <p:txEl>
                                              <p:pRg st="3" end="3"/>
                                            </p:txEl>
                                          </p:spTgt>
                                        </p:tgtEl>
                                        <p:attrNameLst>
                                          <p:attrName>style.visibility</p:attrName>
                                        </p:attrNameLst>
                                      </p:cBhvr>
                                      <p:to>
                                        <p:strVal val="visible"/>
                                      </p:to>
                                    </p:set>
                                    <p:animEffect transition="in" filter="dissolve">
                                      <p:cBhvr>
                                        <p:cTn id="23" dur="500"/>
                                        <p:tgtEl>
                                          <p:spTgt spid="16077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0771">
                                            <p:txEl>
                                              <p:pRg st="4" end="4"/>
                                            </p:txEl>
                                          </p:spTgt>
                                        </p:tgtEl>
                                        <p:attrNameLst>
                                          <p:attrName>style.visibility</p:attrName>
                                        </p:attrNameLst>
                                      </p:cBhvr>
                                      <p:to>
                                        <p:strVal val="visible"/>
                                      </p:to>
                                    </p:set>
                                    <p:animEffect transition="in" filter="dissolve">
                                      <p:cBhvr>
                                        <p:cTn id="28" dur="500"/>
                                        <p:tgtEl>
                                          <p:spTgt spid="160771">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0771">
                                            <p:txEl>
                                              <p:pRg st="5" end="5"/>
                                            </p:txEl>
                                          </p:spTgt>
                                        </p:tgtEl>
                                        <p:attrNameLst>
                                          <p:attrName>style.visibility</p:attrName>
                                        </p:attrNameLst>
                                      </p:cBhvr>
                                      <p:to>
                                        <p:strVal val="visible"/>
                                      </p:to>
                                    </p:set>
                                    <p:animEffect transition="in" filter="dissolve">
                                      <p:cBhvr>
                                        <p:cTn id="31" dur="500"/>
                                        <p:tgtEl>
                                          <p:spTgt spid="160771">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0771">
                                            <p:txEl>
                                              <p:pRg st="6" end="6"/>
                                            </p:txEl>
                                          </p:spTgt>
                                        </p:tgtEl>
                                        <p:attrNameLst>
                                          <p:attrName>style.visibility</p:attrName>
                                        </p:attrNameLst>
                                      </p:cBhvr>
                                      <p:to>
                                        <p:strVal val="visible"/>
                                      </p:to>
                                    </p:set>
                                    <p:animEffect transition="in" filter="dissolve">
                                      <p:cBhvr>
                                        <p:cTn id="34" dur="500"/>
                                        <p:tgtEl>
                                          <p:spTgt spid="160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autoUpdateAnimBg="0"/>
      <p:bldP spid="160771"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80406A1B-2514-4723-81D6-B99BFD3F4EEF}" type="slidenum">
              <a:rPr lang="en-US"/>
              <a:pPr/>
              <a:t>5</a:t>
            </a:fld>
            <a:endParaRPr lang="en-US"/>
          </a:p>
        </p:txBody>
      </p:sp>
      <p:sp>
        <p:nvSpPr>
          <p:cNvPr id="164866" name="Rectangle 2"/>
          <p:cNvSpPr>
            <a:spLocks noGrp="1" noChangeArrowheads="1"/>
          </p:cNvSpPr>
          <p:nvPr>
            <p:ph type="title"/>
          </p:nvPr>
        </p:nvSpPr>
        <p:spPr>
          <a:xfrm>
            <a:off x="1384300" y="344488"/>
            <a:ext cx="7461250" cy="1143000"/>
          </a:xfrm>
        </p:spPr>
        <p:txBody>
          <a:bodyPr/>
          <a:lstStyle/>
          <a:p>
            <a:r>
              <a:rPr lang="en-GB"/>
              <a:t>An Example</a:t>
            </a:r>
          </a:p>
        </p:txBody>
      </p:sp>
      <p:sp>
        <p:nvSpPr>
          <p:cNvPr id="164867" name="Rectangle 3"/>
          <p:cNvSpPr>
            <a:spLocks noGrp="1" noChangeArrowheads="1"/>
          </p:cNvSpPr>
          <p:nvPr>
            <p:ph type="body" idx="1"/>
          </p:nvPr>
        </p:nvSpPr>
        <p:spPr>
          <a:xfrm>
            <a:off x="1384300" y="1671638"/>
            <a:ext cx="7461250" cy="4205287"/>
          </a:xfrm>
        </p:spPr>
        <p:txBody>
          <a:bodyPr/>
          <a:lstStyle/>
          <a:p>
            <a:pPr algn="just">
              <a:spcBef>
                <a:spcPts val="600"/>
              </a:spcBef>
              <a:spcAft>
                <a:spcPts val="600"/>
              </a:spcAft>
            </a:pPr>
            <a:r>
              <a:rPr lang="en-GB" sz="2800" dirty="0"/>
              <a:t>Field (</a:t>
            </a:r>
            <a:r>
              <a:rPr lang="en-GB" sz="2800" dirty="0" smtClean="0"/>
              <a:t>2013)</a:t>
            </a:r>
            <a:r>
              <a:rPr lang="en-GB" sz="2800" dirty="0" smtClean="0"/>
              <a:t>: </a:t>
            </a:r>
            <a:r>
              <a:rPr lang="en-GB" sz="2800" dirty="0"/>
              <a:t>Testing the effects of Alcohol and Gender on ‘the beer-goggles effect’:</a:t>
            </a:r>
          </a:p>
          <a:p>
            <a:pPr lvl="1" algn="just">
              <a:spcBef>
                <a:spcPts val="600"/>
              </a:spcBef>
              <a:spcAft>
                <a:spcPts val="600"/>
              </a:spcAft>
            </a:pPr>
            <a:r>
              <a:rPr lang="en-GB" sz="2400" dirty="0"/>
              <a:t>IV 1 (Alcohol): None, 2 pints, 4 pints</a:t>
            </a:r>
          </a:p>
          <a:p>
            <a:pPr lvl="1" algn="just">
              <a:spcBef>
                <a:spcPts val="600"/>
              </a:spcBef>
              <a:spcAft>
                <a:spcPts val="600"/>
              </a:spcAft>
            </a:pPr>
            <a:r>
              <a:rPr lang="en-GB" sz="2400" dirty="0"/>
              <a:t>IV 2 (Gender): Male, Female</a:t>
            </a:r>
          </a:p>
          <a:p>
            <a:pPr algn="just">
              <a:spcBef>
                <a:spcPts val="600"/>
              </a:spcBef>
              <a:spcAft>
                <a:spcPts val="600"/>
              </a:spcAft>
            </a:pPr>
            <a:r>
              <a:rPr lang="en-GB" sz="2800" dirty="0"/>
              <a:t>Dependent Variable (DV) was an objective measure of the attractiveness of the partner selected at the end of the evening.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dissolve">
                                      <p:cBhvr>
                                        <p:cTn id="7" dur="500"/>
                                        <p:tgtEl>
                                          <p:spTgt spid="1648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867">
                                            <p:txEl>
                                              <p:pRg st="0" end="0"/>
                                            </p:txEl>
                                          </p:spTgt>
                                        </p:tgtEl>
                                        <p:attrNameLst>
                                          <p:attrName>style.visibility</p:attrName>
                                        </p:attrNameLst>
                                      </p:cBhvr>
                                      <p:to>
                                        <p:strVal val="visible"/>
                                      </p:to>
                                    </p:set>
                                    <p:animEffect transition="in" filter="dissolve">
                                      <p:cBhvr>
                                        <p:cTn id="12" dur="500"/>
                                        <p:tgtEl>
                                          <p:spTgt spid="16486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4867">
                                            <p:txEl>
                                              <p:pRg st="1" end="1"/>
                                            </p:txEl>
                                          </p:spTgt>
                                        </p:tgtEl>
                                        <p:attrNameLst>
                                          <p:attrName>style.visibility</p:attrName>
                                        </p:attrNameLst>
                                      </p:cBhvr>
                                      <p:to>
                                        <p:strVal val="visible"/>
                                      </p:to>
                                    </p:set>
                                    <p:animEffect transition="in" filter="dissolve">
                                      <p:cBhvr>
                                        <p:cTn id="15" dur="500"/>
                                        <p:tgtEl>
                                          <p:spTgt spid="16486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4867">
                                            <p:txEl>
                                              <p:pRg st="2" end="2"/>
                                            </p:txEl>
                                          </p:spTgt>
                                        </p:tgtEl>
                                        <p:attrNameLst>
                                          <p:attrName>style.visibility</p:attrName>
                                        </p:attrNameLst>
                                      </p:cBhvr>
                                      <p:to>
                                        <p:strVal val="visible"/>
                                      </p:to>
                                    </p:set>
                                    <p:animEffect transition="in" filter="dissolve">
                                      <p:cBhvr>
                                        <p:cTn id="18" dur="500"/>
                                        <p:tgtEl>
                                          <p:spTgt spid="16486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4867">
                                            <p:txEl>
                                              <p:pRg st="3" end="3"/>
                                            </p:txEl>
                                          </p:spTgt>
                                        </p:tgtEl>
                                        <p:attrNameLst>
                                          <p:attrName>style.visibility</p:attrName>
                                        </p:attrNameLst>
                                      </p:cBhvr>
                                      <p:to>
                                        <p:strVal val="visible"/>
                                      </p:to>
                                    </p:set>
                                    <p:animEffect transition="in" filter="dissolve">
                                      <p:cBhvr>
                                        <p:cTn id="23" dur="500"/>
                                        <p:tgtEl>
                                          <p:spTgt spid="164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autoUpdateAnimBg="0"/>
      <p:bldP spid="16486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Date Placeholder 1"/>
          <p:cNvSpPr>
            <a:spLocks noGrp="1"/>
          </p:cNvSpPr>
          <p:nvPr>
            <p:ph type="dt" sz="half" idx="4294967295"/>
          </p:nvPr>
        </p:nvSpPr>
        <p:spPr>
          <a:xfrm>
            <a:off x="0" y="6357958"/>
            <a:ext cx="857224" cy="365125"/>
          </a:xfrm>
          <a:prstGeom prst="rect">
            <a:avLst/>
          </a:prstGeom>
        </p:spPr>
        <p:txBody>
          <a:bodyPr/>
          <a:lstStyle/>
          <a:p>
            <a:r>
              <a:rPr lang="en-US"/>
              <a:t>Slide </a:t>
            </a:r>
            <a:fld id="{62BF6063-7C38-419B-A407-165CF463DDCB}" type="slidenum">
              <a:rPr lang="en-US"/>
              <a:pPr/>
              <a:t>6</a:t>
            </a:fld>
            <a:endParaRPr lang="en-US"/>
          </a:p>
        </p:txBody>
      </p:sp>
      <p:pic>
        <p:nvPicPr>
          <p:cNvPr id="2" name="Picture 1"/>
          <p:cNvPicPr>
            <a:picLocks noChangeAspect="1"/>
          </p:cNvPicPr>
          <p:nvPr/>
        </p:nvPicPr>
        <p:blipFill>
          <a:blip r:embed="rId2"/>
          <a:stretch>
            <a:fillRect/>
          </a:stretch>
        </p:blipFill>
        <p:spPr>
          <a:xfrm>
            <a:off x="747183" y="1168400"/>
            <a:ext cx="8244417" cy="49466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76300" y="1819924"/>
            <a:ext cx="8267700" cy="33553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 name="Date Placeholder 3"/>
          <p:cNvSpPr>
            <a:spLocks noGrp="1"/>
          </p:cNvSpPr>
          <p:nvPr>
            <p:ph type="dt" sz="half" idx="4294967295"/>
          </p:nvPr>
        </p:nvSpPr>
        <p:spPr>
          <a:xfrm>
            <a:off x="0" y="6357958"/>
            <a:ext cx="857224" cy="365125"/>
          </a:xfrm>
          <a:prstGeom prst="rect">
            <a:avLst/>
          </a:prstGeom>
        </p:spPr>
        <p:txBody>
          <a:bodyPr/>
          <a:lstStyle/>
          <a:p>
            <a:r>
              <a:rPr lang="en-US"/>
              <a:t>Slide </a:t>
            </a:r>
            <a:fld id="{2E247679-EA7D-42B3-A053-1DCDA6CEEBB9}" type="slidenum">
              <a:rPr lang="en-US"/>
              <a:pPr/>
              <a:t>8</a:t>
            </a:fld>
            <a:endParaRPr lang="en-US"/>
          </a:p>
        </p:txBody>
      </p:sp>
      <p:sp>
        <p:nvSpPr>
          <p:cNvPr id="169986" name="Rectangle 2"/>
          <p:cNvSpPr>
            <a:spLocks noGrp="1" noChangeArrowheads="1"/>
          </p:cNvSpPr>
          <p:nvPr>
            <p:ph type="title"/>
          </p:nvPr>
        </p:nvSpPr>
        <p:spPr>
          <a:xfrm>
            <a:off x="1447800" y="344488"/>
            <a:ext cx="7010400" cy="1143000"/>
          </a:xfrm>
        </p:spPr>
        <p:txBody>
          <a:bodyPr/>
          <a:lstStyle/>
          <a:p>
            <a:r>
              <a:rPr lang="en-GB"/>
              <a:t>Step 1: Calculate SS</a:t>
            </a:r>
            <a:r>
              <a:rPr lang="en-GB" baseline="-25000"/>
              <a:t>T</a:t>
            </a:r>
          </a:p>
        </p:txBody>
      </p:sp>
      <p:graphicFrame>
        <p:nvGraphicFramePr>
          <p:cNvPr id="170044" name="Object 60"/>
          <p:cNvGraphicFramePr>
            <a:graphicFrameLocks noChangeAspect="1"/>
          </p:cNvGraphicFramePr>
          <p:nvPr/>
        </p:nvGraphicFramePr>
        <p:xfrm>
          <a:off x="4949825" y="4529138"/>
          <a:ext cx="3298825" cy="1522412"/>
        </p:xfrm>
        <a:graphic>
          <a:graphicData uri="http://schemas.openxmlformats.org/presentationml/2006/ole">
            <mc:AlternateContent xmlns:mc="http://schemas.openxmlformats.org/markup-compatibility/2006">
              <mc:Choice xmlns:v="urn:schemas-microsoft-com:vml" Requires="v">
                <p:oleObj spid="_x0000_s1030" name="Equation" r:id="rId4" imgW="1295280" imgH="596880" progId="Equation.3">
                  <p:embed/>
                </p:oleObj>
              </mc:Choice>
              <mc:Fallback>
                <p:oleObj name="Equation" r:id="rId4" imgW="1295280" imgH="596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9825" y="4529138"/>
                        <a:ext cx="3298825" cy="1522412"/>
                      </a:xfrm>
                      <a:prstGeom prst="rect">
                        <a:avLst/>
                      </a:prstGeom>
                      <a:solidFill>
                        <a:srgbClr val="FFFF00"/>
                      </a:solidFill>
                      <a:ln w="28575">
                        <a:solidFill>
                          <a:schemeClr val="tx2"/>
                        </a:solidFill>
                        <a:miter lim="800000"/>
                        <a:headEnd/>
                        <a:tailEnd/>
                      </a:ln>
                      <a:effectLst>
                        <a:outerShdw blurRad="63500" dist="89803" dir="2700000" algn="ctr" rotWithShape="0">
                          <a:schemeClr val="tx1">
                            <a:alpha val="74998"/>
                          </a:schemeClr>
                        </a:outerShdw>
                      </a:effectLst>
                    </p:spPr>
                  </p:pic>
                </p:oleObj>
              </mc:Fallback>
            </mc:AlternateContent>
          </a:graphicData>
        </a:graphic>
      </p:graphicFrame>
      <p:pic>
        <p:nvPicPr>
          <p:cNvPr id="2" name="Picture 1"/>
          <p:cNvPicPr>
            <a:picLocks noChangeAspect="1"/>
          </p:cNvPicPr>
          <p:nvPr/>
        </p:nvPicPr>
        <p:blipFill>
          <a:blip r:embed="rId6"/>
          <a:stretch>
            <a:fillRect/>
          </a:stretch>
        </p:blipFill>
        <p:spPr>
          <a:xfrm>
            <a:off x="926269" y="1333500"/>
            <a:ext cx="7708817" cy="31877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dissolve">
                                      <p:cBhvr>
                                        <p:cTn id="7" dur="500"/>
                                        <p:tgtEl>
                                          <p:spTgt spid="16998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528" fill="hold" nodeType="clickEffect">
                                  <p:stCondLst>
                                    <p:cond delay="0"/>
                                  </p:stCondLst>
                                  <p:childTnLst>
                                    <p:set>
                                      <p:cBhvr>
                                        <p:cTn id="11" dur="1" fill="hold">
                                          <p:stCondLst>
                                            <p:cond delay="0"/>
                                          </p:stCondLst>
                                        </p:cTn>
                                        <p:tgtEl>
                                          <p:spTgt spid="170044"/>
                                        </p:tgtEl>
                                        <p:attrNameLst>
                                          <p:attrName>style.visibility</p:attrName>
                                        </p:attrNameLst>
                                      </p:cBhvr>
                                      <p:to>
                                        <p:strVal val="visible"/>
                                      </p:to>
                                    </p:set>
                                    <p:anim calcmode="lin" valueType="num">
                                      <p:cBhvr>
                                        <p:cTn id="12" dur="500" fill="hold"/>
                                        <p:tgtEl>
                                          <p:spTgt spid="170044"/>
                                        </p:tgtEl>
                                        <p:attrNameLst>
                                          <p:attrName>ppt_w</p:attrName>
                                        </p:attrNameLst>
                                      </p:cBhvr>
                                      <p:tavLst>
                                        <p:tav tm="0">
                                          <p:val>
                                            <p:fltVal val="0"/>
                                          </p:val>
                                        </p:tav>
                                        <p:tav tm="100000">
                                          <p:val>
                                            <p:strVal val="#ppt_w"/>
                                          </p:val>
                                        </p:tav>
                                      </p:tavLst>
                                    </p:anim>
                                    <p:anim calcmode="lin" valueType="num">
                                      <p:cBhvr>
                                        <p:cTn id="13" dur="500" fill="hold"/>
                                        <p:tgtEl>
                                          <p:spTgt spid="170044"/>
                                        </p:tgtEl>
                                        <p:attrNameLst>
                                          <p:attrName>ppt_h</p:attrName>
                                        </p:attrNameLst>
                                      </p:cBhvr>
                                      <p:tavLst>
                                        <p:tav tm="0">
                                          <p:val>
                                            <p:fltVal val="0"/>
                                          </p:val>
                                        </p:tav>
                                        <p:tav tm="100000">
                                          <p:val>
                                            <p:strVal val="#ppt_h"/>
                                          </p:val>
                                        </p:tav>
                                      </p:tavLst>
                                    </p:anim>
                                    <p:anim calcmode="lin" valueType="num">
                                      <p:cBhvr>
                                        <p:cTn id="14" dur="500" fill="hold"/>
                                        <p:tgtEl>
                                          <p:spTgt spid="170044"/>
                                        </p:tgtEl>
                                        <p:attrNameLst>
                                          <p:attrName>ppt_x</p:attrName>
                                        </p:attrNameLst>
                                      </p:cBhvr>
                                      <p:tavLst>
                                        <p:tav tm="0">
                                          <p:val>
                                            <p:fltVal val="0.5"/>
                                          </p:val>
                                        </p:tav>
                                        <p:tav tm="100000">
                                          <p:val>
                                            <p:strVal val="#ppt_x"/>
                                          </p:val>
                                        </p:tav>
                                      </p:tavLst>
                                    </p:anim>
                                    <p:anim calcmode="lin" valueType="num">
                                      <p:cBhvr>
                                        <p:cTn id="15" dur="500" fill="hold"/>
                                        <p:tgtEl>
                                          <p:spTgt spid="17004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0" y="6357958"/>
            <a:ext cx="857224" cy="365125"/>
          </a:xfrm>
          <a:prstGeom prst="rect">
            <a:avLst/>
          </a:prstGeom>
        </p:spPr>
        <p:txBody>
          <a:bodyPr/>
          <a:lstStyle/>
          <a:p>
            <a:r>
              <a:rPr lang="en-US"/>
              <a:t>Slide </a:t>
            </a:r>
            <a:fld id="{D0B24B4F-58C2-4A4E-9195-3AF9F1E2A1CE}" type="slidenum">
              <a:rPr lang="en-US"/>
              <a:pPr/>
              <a:t>9</a:t>
            </a:fld>
            <a:endParaRPr lang="en-US"/>
          </a:p>
        </p:txBody>
      </p:sp>
      <p:sp>
        <p:nvSpPr>
          <p:cNvPr id="172034" name="Rectangle 2"/>
          <p:cNvSpPr>
            <a:spLocks noGrp="1" noChangeArrowheads="1"/>
          </p:cNvSpPr>
          <p:nvPr>
            <p:ph type="title"/>
          </p:nvPr>
        </p:nvSpPr>
        <p:spPr>
          <a:xfrm>
            <a:off x="1498600" y="344488"/>
            <a:ext cx="6959600" cy="1143000"/>
          </a:xfrm>
        </p:spPr>
        <p:txBody>
          <a:bodyPr/>
          <a:lstStyle/>
          <a:p>
            <a:r>
              <a:rPr lang="en-GB"/>
              <a:t>Step 2: Calculate SS</a:t>
            </a:r>
            <a:r>
              <a:rPr lang="en-GB" baseline="-25000"/>
              <a:t>M</a:t>
            </a:r>
          </a:p>
        </p:txBody>
      </p:sp>
      <p:graphicFrame>
        <p:nvGraphicFramePr>
          <p:cNvPr id="172035" name="Object 3"/>
          <p:cNvGraphicFramePr>
            <a:graphicFrameLocks noChangeAspect="1"/>
          </p:cNvGraphicFramePr>
          <p:nvPr/>
        </p:nvGraphicFramePr>
        <p:xfrm>
          <a:off x="1498600" y="1973263"/>
          <a:ext cx="6872288" cy="1138237"/>
        </p:xfrm>
        <a:graphic>
          <a:graphicData uri="http://schemas.openxmlformats.org/presentationml/2006/ole">
            <mc:AlternateContent xmlns:mc="http://schemas.openxmlformats.org/markup-compatibility/2006">
              <mc:Choice xmlns:v="urn:schemas-microsoft-com:vml" Requires="v">
                <p:oleObj spid="_x0000_s2057" name="Equation" r:id="rId4" imgW="1536480" imgH="253800" progId="Equation.3">
                  <p:embed/>
                </p:oleObj>
              </mc:Choice>
              <mc:Fallback>
                <p:oleObj name="Equation" r:id="rId4" imgW="153648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600" y="1973263"/>
                        <a:ext cx="6872288" cy="1138237"/>
                      </a:xfrm>
                      <a:prstGeom prst="rect">
                        <a:avLst/>
                      </a:prstGeom>
                      <a:solidFill>
                        <a:srgbClr val="FFFF00"/>
                      </a:solidFill>
                      <a:ln w="28575">
                        <a:solidFill>
                          <a:schemeClr val="tx2"/>
                        </a:solidFill>
                        <a:miter lim="800000"/>
                        <a:headEnd/>
                        <a:tailEnd/>
                      </a:ln>
                      <a:effectLst>
                        <a:outerShdw blurRad="63500" dist="99190" dir="2388334" algn="ctr" rotWithShape="0">
                          <a:schemeClr val="tx1">
                            <a:alpha val="74998"/>
                          </a:schemeClr>
                        </a:outerShdw>
                      </a:effectLst>
                    </p:spPr>
                  </p:pic>
                </p:oleObj>
              </mc:Fallback>
            </mc:AlternateContent>
          </a:graphicData>
        </a:graphic>
      </p:graphicFrame>
      <p:graphicFrame>
        <p:nvGraphicFramePr>
          <p:cNvPr id="172036" name="Object 4"/>
          <p:cNvGraphicFramePr>
            <a:graphicFrameLocks noChangeAspect="1"/>
          </p:cNvGraphicFramePr>
          <p:nvPr/>
        </p:nvGraphicFramePr>
        <p:xfrm>
          <a:off x="1295400" y="4051300"/>
          <a:ext cx="7685088" cy="1655763"/>
        </p:xfrm>
        <a:graphic>
          <a:graphicData uri="http://schemas.openxmlformats.org/presentationml/2006/ole">
            <mc:AlternateContent xmlns:mc="http://schemas.openxmlformats.org/markup-compatibility/2006">
              <mc:Choice xmlns:v="urn:schemas-microsoft-com:vml" Requires="v">
                <p:oleObj spid="_x0000_s2058" name="Equation" r:id="rId6" imgW="4749480" imgH="1015920" progId="Equation.3">
                  <p:embed/>
                </p:oleObj>
              </mc:Choice>
              <mc:Fallback>
                <p:oleObj name="Equation" r:id="rId6" imgW="4749480" imgH="10159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051300"/>
                        <a:ext cx="7685088" cy="1655763"/>
                      </a:xfrm>
                      <a:prstGeom prst="rect">
                        <a:avLst/>
                      </a:prstGeom>
                      <a:solidFill>
                        <a:srgbClr val="FFFF00"/>
                      </a:solidFill>
                      <a:ln w="28575">
                        <a:solidFill>
                          <a:schemeClr val="tx2"/>
                        </a:solidFill>
                        <a:miter lim="800000"/>
                        <a:headEnd/>
                        <a:tailEnd/>
                      </a:ln>
                      <a:effectLst>
                        <a:outerShdw blurRad="63500" dist="107763" dir="2700000"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dissolve">
                                      <p:cBhvr>
                                        <p:cTn id="7" dur="500"/>
                                        <p:tgtEl>
                                          <p:spTgt spid="1720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2035"/>
                                        </p:tgtEl>
                                        <p:attrNameLst>
                                          <p:attrName>style.visibility</p:attrName>
                                        </p:attrNameLst>
                                      </p:cBhvr>
                                      <p:to>
                                        <p:strVal val="visible"/>
                                      </p:to>
                                    </p:set>
                                    <p:animEffect transition="in" filter="dissolve">
                                      <p:cBhvr>
                                        <p:cTn id="12" dur="500"/>
                                        <p:tgtEl>
                                          <p:spTgt spid="1720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2036"/>
                                        </p:tgtEl>
                                        <p:attrNameLst>
                                          <p:attrName>style.visibility</p:attrName>
                                        </p:attrNameLst>
                                      </p:cBhvr>
                                      <p:to>
                                        <p:strVal val="visible"/>
                                      </p:to>
                                    </p:set>
                                    <p:animEffect transition="in" filter="dissolve">
                                      <p:cBhvr>
                                        <p:cTn id="17"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Lst>
  </p:timing>
</p:sld>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3462</TotalTime>
  <Words>839</Words>
  <Application>Microsoft Macintosh PowerPoint</Application>
  <PresentationFormat>On-screen Show (4:3)</PresentationFormat>
  <Paragraphs>190</Paragraphs>
  <Slides>19</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DiscStat Lecture</vt:lpstr>
      <vt:lpstr>Equation</vt:lpstr>
      <vt:lpstr>Two-Way Independent ANOVA (GLM 3)</vt:lpstr>
      <vt:lpstr>Aims</vt:lpstr>
      <vt:lpstr>What is Two-Way Independent ANOVA?</vt:lpstr>
      <vt:lpstr>Benefit of Factorial Designs</vt:lpstr>
      <vt:lpstr>An Example</vt:lpstr>
      <vt:lpstr>PowerPoint Presentation</vt:lpstr>
      <vt:lpstr>PowerPoint Presentation</vt:lpstr>
      <vt:lpstr>Step 1: Calculate SST</vt:lpstr>
      <vt:lpstr>Step 2: Calculate SSM</vt:lpstr>
      <vt:lpstr>Step 2a: Calculate SSA</vt:lpstr>
      <vt:lpstr>Step 2b: Calculate SSB</vt:lpstr>
      <vt:lpstr>Step 2c: Calculate SSA  B</vt:lpstr>
      <vt:lpstr>Step 3: Calculate SSR</vt:lpstr>
      <vt:lpstr>Summary Table</vt:lpstr>
      <vt:lpstr>Interpretation: Main Effect Alcohol</vt:lpstr>
      <vt:lpstr>Interpretation: Main Effect Gender</vt:lpstr>
      <vt:lpstr>Interpretation: Interaction</vt:lpstr>
      <vt:lpstr>  Is there likely to be a significant interaction effect?</vt:lpstr>
      <vt:lpstr>Is there likely to be a significant interaction effect?</vt:lpstr>
    </vt:vector>
  </TitlesOfParts>
  <Company>University of Sussex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Professor Andy Field</cp:lastModifiedBy>
  <cp:revision>103</cp:revision>
  <dcterms:created xsi:type="dcterms:W3CDTF">2010-10-05T07:56:41Z</dcterms:created>
  <dcterms:modified xsi:type="dcterms:W3CDTF">2013-03-25T16:48:04Z</dcterms:modified>
</cp:coreProperties>
</file>